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0"/>
  </p:notesMasterIdLst>
  <p:sldIdLst>
    <p:sldId id="256" r:id="rId2"/>
    <p:sldId id="257" r:id="rId3"/>
    <p:sldId id="260" r:id="rId4"/>
    <p:sldId id="312" r:id="rId5"/>
    <p:sldId id="314"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13" r:id="rId28"/>
    <p:sldId id="282" r:id="rId29"/>
    <p:sldId id="283" r:id="rId30"/>
    <p:sldId id="284" r:id="rId31"/>
    <p:sldId id="285" r:id="rId32"/>
    <p:sldId id="286" r:id="rId33"/>
    <p:sldId id="287" r:id="rId34"/>
    <p:sldId id="288" r:id="rId35"/>
    <p:sldId id="289" r:id="rId36"/>
    <p:sldId id="290" r:id="rId37"/>
    <p:sldId id="291" r:id="rId38"/>
    <p:sldId id="315"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16" r:id="rId56"/>
    <p:sldId id="317" r:id="rId57"/>
    <p:sldId id="309" r:id="rId58"/>
    <p:sldId id="31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691"/>
  </p:normalViewPr>
  <p:slideViewPr>
    <p:cSldViewPr snapToGrid="0" snapToObjects="1">
      <p:cViewPr varScale="1">
        <p:scale>
          <a:sx n="92" d="100"/>
          <a:sy n="92" d="100"/>
        </p:scale>
        <p:origin x="9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2A7F3C-A10A-F346-83B1-CABECB8A9587}" type="datetimeFigureOut">
              <a:rPr lang="en-US" smtClean="0"/>
              <a:t>9/25/17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B8ED9B-DCA5-9A42-818D-AF95024295C7}" type="slidenum">
              <a:rPr lang="en-US" smtClean="0"/>
              <a:t>‹#›</a:t>
            </a:fld>
            <a:endParaRPr lang="en-US"/>
          </a:p>
        </p:txBody>
      </p:sp>
    </p:spTree>
    <p:extLst>
      <p:ext uri="{BB962C8B-B14F-4D97-AF65-F5344CB8AC3E}">
        <p14:creationId xmlns:p14="http://schemas.microsoft.com/office/powerpoint/2010/main" val="1666970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Threshold</a:t>
            </a:r>
            <a:r>
              <a:rPr lang="en-US" baseline="0" dirty="0" err="1" smtClean="0"/>
              <a:t>ing</a:t>
            </a:r>
            <a:r>
              <a:rPr lang="en-US" baseline="0" dirty="0" smtClean="0"/>
              <a:t> or attempting to remove poor genes or data is challenging because you throw everything away!</a:t>
            </a:r>
            <a:endParaRPr lang="en-US" dirty="0"/>
          </a:p>
        </p:txBody>
      </p:sp>
      <p:sp>
        <p:nvSpPr>
          <p:cNvPr id="4" name="Slide Number Placeholder 3"/>
          <p:cNvSpPr>
            <a:spLocks noGrp="1"/>
          </p:cNvSpPr>
          <p:nvPr>
            <p:ph type="sldNum" sz="quarter" idx="10"/>
          </p:nvPr>
        </p:nvSpPr>
        <p:spPr/>
        <p:txBody>
          <a:bodyPr/>
          <a:lstStyle/>
          <a:p>
            <a:fld id="{EC442468-9E06-2B49-86DC-15D73AF93EC6}" type="slidenum">
              <a:rPr lang="en-US" smtClean="0"/>
              <a:t>3</a:t>
            </a:fld>
            <a:endParaRPr lang="en-US"/>
          </a:p>
        </p:txBody>
      </p:sp>
    </p:spTree>
    <p:extLst>
      <p:ext uri="{BB962C8B-B14F-4D97-AF65-F5344CB8AC3E}">
        <p14:creationId xmlns:p14="http://schemas.microsoft.com/office/powerpoint/2010/main" val="696744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 identify subpopulations</a:t>
            </a:r>
            <a:endParaRPr lang="en-US" dirty="0"/>
          </a:p>
        </p:txBody>
      </p:sp>
      <p:sp>
        <p:nvSpPr>
          <p:cNvPr id="4" name="Slide Number Placeholder 3"/>
          <p:cNvSpPr>
            <a:spLocks noGrp="1"/>
          </p:cNvSpPr>
          <p:nvPr>
            <p:ph type="sldNum" sz="quarter" idx="10"/>
          </p:nvPr>
        </p:nvSpPr>
        <p:spPr/>
        <p:txBody>
          <a:bodyPr/>
          <a:lstStyle/>
          <a:p>
            <a:fld id="{2EB24B42-796D-5146-891D-115E5E29F0DC}" type="slidenum">
              <a:rPr lang="en-US" smtClean="0"/>
              <a:t>14</a:t>
            </a:fld>
            <a:endParaRPr lang="en-US"/>
          </a:p>
        </p:txBody>
      </p:sp>
    </p:spTree>
    <p:extLst>
      <p:ext uri="{BB962C8B-B14F-4D97-AF65-F5344CB8AC3E}">
        <p14:creationId xmlns:p14="http://schemas.microsoft.com/office/powerpoint/2010/main" val="377739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Demonstrate the utility of PAGODA</a:t>
            </a:r>
          </a:p>
          <a:p>
            <a:r>
              <a:t>NPCs from embryonic 13.5 mouse</a:t>
            </a:r>
          </a:p>
          <a:p>
            <a:endParaRPr/>
          </a:p>
          <a:p>
            <a:r>
              <a:t>Row is pathway cluster</a:t>
            </a:r>
          </a:p>
          <a:p>
            <a:r>
              <a:t>Column is a cell</a:t>
            </a:r>
          </a:p>
          <a:p>
            <a:endParaRPr/>
          </a:p>
          <a:p>
            <a:r>
              <a:t>PAGODA pulls out aspects of transcriptional heterogeneity</a:t>
            </a:r>
          </a:p>
          <a:p>
            <a:endParaRPr/>
          </a:p>
          <a:p>
            <a:r>
              <a:t>Focus on the most prominent aspect</a:t>
            </a:r>
          </a:p>
        </p:txBody>
      </p:sp>
    </p:spTree>
    <p:extLst>
      <p:ext uri="{BB962C8B-B14F-4D97-AF65-F5344CB8AC3E}">
        <p14:creationId xmlns:p14="http://schemas.microsoft.com/office/powerpoint/2010/main" val="521168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r>
              <a:t>Demonstrate the utility of PAGODA</a:t>
            </a:r>
          </a:p>
          <a:p>
            <a:r>
              <a:t>NPCs from embryonic 13.5 mouse</a:t>
            </a:r>
          </a:p>
          <a:p>
            <a:endParaRPr/>
          </a:p>
          <a:p>
            <a:r>
              <a:t>Row is pathway cluster</a:t>
            </a:r>
          </a:p>
          <a:p>
            <a:r>
              <a:t>Column is a cell</a:t>
            </a:r>
          </a:p>
          <a:p>
            <a:endParaRPr/>
          </a:p>
          <a:p>
            <a:r>
              <a:t>PAGODA pulls out aspects of transcriptional heterogeneity</a:t>
            </a:r>
          </a:p>
          <a:p>
            <a:endParaRPr/>
          </a:p>
          <a:p>
            <a:r>
              <a:t>Focus on the most prominent aspect</a:t>
            </a:r>
          </a:p>
        </p:txBody>
      </p:sp>
    </p:spTree>
    <p:extLst>
      <p:ext uri="{BB962C8B-B14F-4D97-AF65-F5344CB8AC3E}">
        <p14:creationId xmlns:p14="http://schemas.microsoft.com/office/powerpoint/2010/main" val="1401954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prstGeom prst="rect">
            <a:avLst/>
          </a:prstGeom>
        </p:spPr>
        <p:txBody>
          <a:bodyPr/>
          <a:lstStyle/>
          <a:p>
            <a:endParaRPr/>
          </a:p>
        </p:txBody>
      </p:sp>
      <p:sp>
        <p:nvSpPr>
          <p:cNvPr id="302" name="Shape 302"/>
          <p:cNvSpPr>
            <a:spLocks noGrp="1"/>
          </p:cNvSpPr>
          <p:nvPr>
            <p:ph type="body" sz="quarter" idx="1"/>
          </p:nvPr>
        </p:nvSpPr>
        <p:spPr>
          <a:prstGeom prst="rect">
            <a:avLst/>
          </a:prstGeom>
        </p:spPr>
        <p:txBody>
          <a:bodyPr/>
          <a:lstStyle/>
          <a:p>
            <a:r>
              <a:t>Explore genes and pathways driving this pathway cluster</a:t>
            </a:r>
          </a:p>
        </p:txBody>
      </p:sp>
    </p:spTree>
    <p:extLst>
      <p:ext uri="{BB962C8B-B14F-4D97-AF65-F5344CB8AC3E}">
        <p14:creationId xmlns:p14="http://schemas.microsoft.com/office/powerpoint/2010/main" val="1360263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interpret this aspects of transcriptional heterogeneity as relating to</a:t>
            </a:r>
          </a:p>
        </p:txBody>
      </p:sp>
    </p:spTree>
    <p:extLst>
      <p:ext uri="{BB962C8B-B14F-4D97-AF65-F5344CB8AC3E}">
        <p14:creationId xmlns:p14="http://schemas.microsoft.com/office/powerpoint/2010/main" val="1792700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noRot="1" noChangeAspect="1"/>
          </p:cNvSpPr>
          <p:nvPr>
            <p:ph type="sldImg"/>
          </p:nvPr>
        </p:nvSpPr>
        <p:spPr>
          <a:prstGeom prst="rect">
            <a:avLst/>
          </a:prstGeom>
        </p:spPr>
        <p:txBody>
          <a:bodyPr/>
          <a:lstStyle/>
          <a:p>
            <a:endParaRPr/>
          </a:p>
        </p:txBody>
      </p:sp>
      <p:sp>
        <p:nvSpPr>
          <p:cNvPr id="321" name="Shape 321"/>
          <p:cNvSpPr>
            <a:spLocks noGrp="1"/>
          </p:cNvSpPr>
          <p:nvPr>
            <p:ph type="body" sz="quarter" idx="1"/>
          </p:nvPr>
        </p:nvSpPr>
        <p:spPr>
          <a:prstGeom prst="rect">
            <a:avLst/>
          </a:prstGeom>
        </p:spPr>
        <p:txBody>
          <a:bodyPr/>
          <a:lstStyle/>
          <a:p>
            <a:r>
              <a:t>Alternatively, a can focus on a different aspect of transcriptional heterogeneity</a:t>
            </a:r>
          </a:p>
        </p:txBody>
      </p:sp>
    </p:spTree>
    <p:extLst>
      <p:ext uri="{BB962C8B-B14F-4D97-AF65-F5344CB8AC3E}">
        <p14:creationId xmlns:p14="http://schemas.microsoft.com/office/powerpoint/2010/main" val="1996162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p>
            <a:r>
              <a:t>Similarly for rest of the pathway clusters</a:t>
            </a:r>
          </a:p>
        </p:txBody>
      </p:sp>
    </p:spTree>
    <p:extLst>
      <p:ext uri="{BB962C8B-B14F-4D97-AF65-F5344CB8AC3E}">
        <p14:creationId xmlns:p14="http://schemas.microsoft.com/office/powerpoint/2010/main" val="1444478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a:spLocks noGrp="1" noRot="1" noChangeAspect="1"/>
          </p:cNvSpPr>
          <p:nvPr>
            <p:ph type="sldImg"/>
          </p:nvPr>
        </p:nvSpPr>
        <p:spPr>
          <a:prstGeom prst="rect">
            <a:avLst/>
          </a:prstGeom>
        </p:spPr>
        <p:txBody>
          <a:bodyPr/>
          <a:lstStyle/>
          <a:p>
            <a:endParaRPr/>
          </a:p>
        </p:txBody>
      </p:sp>
      <p:sp>
        <p:nvSpPr>
          <p:cNvPr id="338" name="Shape 338"/>
          <p:cNvSpPr>
            <a:spLocks noGrp="1"/>
          </p:cNvSpPr>
          <p:nvPr>
            <p:ph type="body" sz="quarter" idx="1"/>
          </p:nvPr>
        </p:nvSpPr>
        <p:spPr>
          <a:prstGeom prst="rect">
            <a:avLst/>
          </a:prstGeom>
        </p:spPr>
        <p:txBody>
          <a:bodyPr/>
          <a:lstStyle/>
          <a:p>
            <a:r>
              <a:rPr dirty="0"/>
              <a:t>Based on the genes and pathways driving this primary aspects of transcriptional heterogeneity, we can interpret the corresponding cells as early and intermediate or mature NPCs</a:t>
            </a:r>
          </a:p>
          <a:p>
            <a:endParaRPr dirty="0"/>
          </a:p>
          <a:p>
            <a:r>
              <a:rPr dirty="0"/>
              <a:t>Indeed, when we look at how the genes associated with these subpopulations localize in the brain, we see</a:t>
            </a:r>
          </a:p>
          <a:p>
            <a:pPr marL="279400" indent="-279400">
              <a:buSzPct val="75000"/>
              <a:buFont typeface="Helvetica Neue"/>
              <a:buChar char="-"/>
            </a:pPr>
            <a:r>
              <a:rPr dirty="0"/>
              <a:t>signatures associated with early NPCs localize to the sub ventricular zone</a:t>
            </a:r>
          </a:p>
          <a:p>
            <a:pPr marL="279400" indent="-279400">
              <a:buSzPct val="75000"/>
              <a:buFont typeface="Helvetica Neue"/>
              <a:buChar char="-"/>
            </a:pPr>
            <a:r>
              <a:rPr dirty="0"/>
              <a:t>while sigs assoc…further outwards</a:t>
            </a:r>
          </a:p>
          <a:p>
            <a:pPr marL="279400" indent="-279400">
              <a:buSzPct val="75000"/>
              <a:buFont typeface="Helvetica Neue"/>
              <a:buChar char="-"/>
            </a:pPr>
            <a:r>
              <a:rPr dirty="0"/>
              <a:t>which is consistent with what’s known about NPC migration through the ventricular zone during development</a:t>
            </a:r>
          </a:p>
          <a:p>
            <a:endParaRPr dirty="0"/>
          </a:p>
          <a:p>
            <a:r>
              <a:rPr dirty="0"/>
              <a:t>Credit images to allen brain atlas</a:t>
            </a:r>
          </a:p>
          <a:p>
            <a:r>
              <a:rPr dirty="0"/>
              <a:t>Move mouse block down, label out</a:t>
            </a:r>
          </a:p>
        </p:txBody>
      </p:sp>
    </p:spTree>
    <p:extLst>
      <p:ext uri="{BB962C8B-B14F-4D97-AF65-F5344CB8AC3E}">
        <p14:creationId xmlns:p14="http://schemas.microsoft.com/office/powerpoint/2010/main" val="1784823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hape 349"/>
          <p:cNvSpPr>
            <a:spLocks noGrp="1" noRot="1" noChangeAspect="1"/>
          </p:cNvSpPr>
          <p:nvPr>
            <p:ph type="sldImg"/>
          </p:nvPr>
        </p:nvSpPr>
        <p:spPr>
          <a:prstGeom prst="rect">
            <a:avLst/>
          </a:prstGeom>
        </p:spPr>
        <p:txBody>
          <a:bodyPr/>
          <a:lstStyle/>
          <a:p>
            <a:endParaRPr/>
          </a:p>
        </p:txBody>
      </p:sp>
      <p:sp>
        <p:nvSpPr>
          <p:cNvPr id="350" name="Shape 350"/>
          <p:cNvSpPr>
            <a:spLocks noGrp="1"/>
          </p:cNvSpPr>
          <p:nvPr>
            <p:ph type="body" sz="quarter" idx="1"/>
          </p:nvPr>
        </p:nvSpPr>
        <p:spPr>
          <a:prstGeom prst="rect">
            <a:avLst/>
          </a:prstGeom>
        </p:spPr>
        <p:txBody>
          <a:bodyPr/>
          <a:lstStyle/>
          <a:p>
            <a:r>
              <a:t>Indeed, when we look at how the genes associated with these subpopulations localize in the brain, we see</a:t>
            </a:r>
          </a:p>
          <a:p>
            <a:pPr marL="279400" indent="-279400">
              <a:buSzPct val="75000"/>
              <a:buFont typeface="Helvetica Neue"/>
              <a:buChar char="-"/>
            </a:pPr>
            <a:r>
              <a:t>signatures associated with early NPCs localize to the sub ventricular zone</a:t>
            </a:r>
          </a:p>
          <a:p>
            <a:pPr marL="279400" indent="-279400">
              <a:buSzPct val="75000"/>
              <a:buFont typeface="Helvetica Neue"/>
              <a:buChar char="-"/>
            </a:pPr>
            <a:r>
              <a:t>while sigs assoc…further outwards</a:t>
            </a:r>
          </a:p>
          <a:p>
            <a:pPr marL="279400" indent="-279400">
              <a:buSzPct val="75000"/>
              <a:buFont typeface="Helvetica Neue"/>
              <a:buChar char="-"/>
            </a:pPr>
            <a:r>
              <a:t>which is consistent with what’s known about NPC migration through the ventricular zone during development</a:t>
            </a:r>
          </a:p>
          <a:p>
            <a:endParaRPr/>
          </a:p>
          <a:p>
            <a:r>
              <a:t>Credit images to allen brain atlas</a:t>
            </a:r>
          </a:p>
          <a:p>
            <a:r>
              <a:t>Move mouse block down, label out</a:t>
            </a:r>
          </a:p>
        </p:txBody>
      </p:sp>
    </p:spTree>
    <p:extLst>
      <p:ext uri="{BB962C8B-B14F-4D97-AF65-F5344CB8AC3E}">
        <p14:creationId xmlns:p14="http://schemas.microsoft.com/office/powerpoint/2010/main" val="1450936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noRot="1" noChangeAspect="1"/>
          </p:cNvSpPr>
          <p:nvPr>
            <p:ph type="sldImg"/>
          </p:nvPr>
        </p:nvSpPr>
        <p:spPr>
          <a:prstGeom prst="rect">
            <a:avLst/>
          </a:prstGeom>
        </p:spPr>
        <p:txBody>
          <a:bodyPr/>
          <a:lstStyle/>
          <a:p>
            <a:endParaRPr/>
          </a:p>
        </p:txBody>
      </p:sp>
      <p:sp>
        <p:nvSpPr>
          <p:cNvPr id="360" name="Shape 360"/>
          <p:cNvSpPr>
            <a:spLocks noGrp="1"/>
          </p:cNvSpPr>
          <p:nvPr>
            <p:ph type="body" sz="quarter" idx="1"/>
          </p:nvPr>
        </p:nvSpPr>
        <p:spPr>
          <a:prstGeom prst="rect">
            <a:avLst/>
          </a:prstGeom>
        </p:spPr>
        <p:txBody>
          <a:bodyPr/>
          <a:lstStyle/>
          <a:p>
            <a:r>
              <a:t>There are potentially many ways to group cells</a:t>
            </a:r>
          </a:p>
          <a:p>
            <a:r>
              <a:t>such as mature vs. early NPCs</a:t>
            </a:r>
          </a:p>
          <a:p>
            <a:endParaRPr/>
          </a:p>
          <a:p>
            <a:r>
              <a:t>Often we find the primary component of variation driving cell differences is cell cycle</a:t>
            </a:r>
          </a:p>
          <a:p>
            <a:r>
              <a:t>Some times, we’re not interested in cell cycle</a:t>
            </a:r>
          </a:p>
          <a:p>
            <a:r>
              <a:t>Important to be able to look at additional aspects of transcriptional heterogeneity that may not agree with the primary split</a:t>
            </a:r>
          </a:p>
          <a:p>
            <a:endParaRPr/>
          </a:p>
          <a:p>
            <a:r>
              <a:t>It is known that these are tangentially migrating neurons</a:t>
            </a:r>
          </a:p>
          <a:p>
            <a:r>
              <a:t>some are early, some are mature</a:t>
            </a:r>
          </a:p>
          <a:p>
            <a:r>
              <a:t>Add prediction figure</a:t>
            </a:r>
          </a:p>
        </p:txBody>
      </p:sp>
    </p:spTree>
    <p:extLst>
      <p:ext uri="{BB962C8B-B14F-4D97-AF65-F5344CB8AC3E}">
        <p14:creationId xmlns:p14="http://schemas.microsoft.com/office/powerpoint/2010/main" val="2130065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 identify subpopulations</a:t>
            </a:r>
            <a:endParaRPr lang="en-US" dirty="0"/>
          </a:p>
        </p:txBody>
      </p:sp>
      <p:sp>
        <p:nvSpPr>
          <p:cNvPr id="4" name="Slide Number Placeholder 3"/>
          <p:cNvSpPr>
            <a:spLocks noGrp="1"/>
          </p:cNvSpPr>
          <p:nvPr>
            <p:ph type="sldNum" sz="quarter" idx="10"/>
          </p:nvPr>
        </p:nvSpPr>
        <p:spPr/>
        <p:txBody>
          <a:bodyPr/>
          <a:lstStyle/>
          <a:p>
            <a:fld id="{2EB24B42-796D-5146-891D-115E5E29F0DC}" type="slidenum">
              <a:rPr lang="en-US" smtClean="0"/>
              <a:t>6</a:t>
            </a:fld>
            <a:endParaRPr lang="en-US"/>
          </a:p>
        </p:txBody>
      </p:sp>
    </p:spTree>
    <p:extLst>
      <p:ext uri="{BB962C8B-B14F-4D97-AF65-F5344CB8AC3E}">
        <p14:creationId xmlns:p14="http://schemas.microsoft.com/office/powerpoint/2010/main" val="903313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t>There are potentially many ways to group cells</a:t>
            </a:r>
          </a:p>
          <a:p>
            <a:r>
              <a:t>such as mature vs. early NPCs</a:t>
            </a:r>
          </a:p>
          <a:p>
            <a:endParaRPr/>
          </a:p>
          <a:p>
            <a:r>
              <a:t>Often we find the primary component of variation driving cell differences is cell cycle</a:t>
            </a:r>
          </a:p>
          <a:p>
            <a:r>
              <a:t>Some times, we’re not interested in cell cycle</a:t>
            </a:r>
          </a:p>
          <a:p>
            <a:r>
              <a:t>Important to be able to look at additional aspects of transcriptional heterogeneity that may not agree with the primary split</a:t>
            </a:r>
          </a:p>
          <a:p>
            <a:endParaRPr/>
          </a:p>
          <a:p>
            <a:r>
              <a:t>It is known that these are tangentially migrating neurons</a:t>
            </a:r>
          </a:p>
          <a:p>
            <a:r>
              <a:t>some are early, some are mature</a:t>
            </a:r>
          </a:p>
          <a:p>
            <a:r>
              <a:t>Add prediction figure</a:t>
            </a:r>
          </a:p>
        </p:txBody>
      </p:sp>
    </p:spTree>
    <p:extLst>
      <p:ext uri="{BB962C8B-B14F-4D97-AF65-F5344CB8AC3E}">
        <p14:creationId xmlns:p14="http://schemas.microsoft.com/office/powerpoint/2010/main" val="243386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Shape 380"/>
          <p:cNvSpPr>
            <a:spLocks noGrp="1" noRot="1" noChangeAspect="1"/>
          </p:cNvSpPr>
          <p:nvPr>
            <p:ph type="sldImg"/>
          </p:nvPr>
        </p:nvSpPr>
        <p:spPr>
          <a:prstGeom prst="rect">
            <a:avLst/>
          </a:prstGeom>
        </p:spPr>
        <p:txBody>
          <a:bodyPr/>
          <a:lstStyle/>
          <a:p>
            <a:endParaRPr/>
          </a:p>
        </p:txBody>
      </p:sp>
      <p:sp>
        <p:nvSpPr>
          <p:cNvPr id="381" name="Shape 381"/>
          <p:cNvSpPr>
            <a:spLocks noGrp="1"/>
          </p:cNvSpPr>
          <p:nvPr>
            <p:ph type="body" sz="quarter" idx="1"/>
          </p:nvPr>
        </p:nvSpPr>
        <p:spPr>
          <a:prstGeom prst="rect">
            <a:avLst/>
          </a:prstGeom>
        </p:spPr>
        <p:txBody>
          <a:bodyPr/>
          <a:lstStyle/>
          <a:p>
            <a:r>
              <a:rPr dirty="0"/>
              <a:t>There are potentially many ways to group cells</a:t>
            </a:r>
          </a:p>
          <a:p>
            <a:r>
              <a:rPr dirty="0"/>
              <a:t>such as mature vs. early NPCs</a:t>
            </a:r>
          </a:p>
          <a:p>
            <a:endParaRPr dirty="0"/>
          </a:p>
          <a:p>
            <a:r>
              <a:rPr dirty="0"/>
              <a:t>Often we find the primary component of variation driving cell differences is cell cycle</a:t>
            </a:r>
          </a:p>
          <a:p>
            <a:r>
              <a:rPr dirty="0"/>
              <a:t>Some times, we’re not interested in cell cycle</a:t>
            </a:r>
          </a:p>
          <a:p>
            <a:r>
              <a:rPr dirty="0"/>
              <a:t>Important to be able to look at additional aspects of transcriptional heterogeneity that may not agree with the primary split</a:t>
            </a:r>
          </a:p>
          <a:p>
            <a:endParaRPr dirty="0"/>
          </a:p>
          <a:p>
            <a:r>
              <a:rPr dirty="0"/>
              <a:t>It is known that these are tangentially migrating neurons</a:t>
            </a:r>
          </a:p>
          <a:p>
            <a:r>
              <a:rPr dirty="0"/>
              <a:t>some are early, some are mature</a:t>
            </a:r>
          </a:p>
          <a:p>
            <a:r>
              <a:rPr dirty="0"/>
              <a:t>Add prediction figure</a:t>
            </a:r>
          </a:p>
        </p:txBody>
      </p:sp>
    </p:spTree>
    <p:extLst>
      <p:ext uri="{BB962C8B-B14F-4D97-AF65-F5344CB8AC3E}">
        <p14:creationId xmlns:p14="http://schemas.microsoft.com/office/powerpoint/2010/main" val="695678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applied PAGODA to identify subpopulations</a:t>
            </a:r>
          </a:p>
          <a:p>
            <a:endParaRPr lang="en-US" dirty="0" smtClean="0"/>
          </a:p>
          <a:p>
            <a:r>
              <a:rPr lang="en-US" dirty="0" smtClean="0"/>
              <a:t>CLS</a:t>
            </a:r>
            <a:endParaRPr lang="en-US" dirty="0"/>
          </a:p>
        </p:txBody>
      </p:sp>
      <p:sp>
        <p:nvSpPr>
          <p:cNvPr id="4" name="Slide Number Placeholder 3"/>
          <p:cNvSpPr>
            <a:spLocks noGrp="1"/>
          </p:cNvSpPr>
          <p:nvPr>
            <p:ph type="sldNum" sz="quarter" idx="10"/>
          </p:nvPr>
        </p:nvSpPr>
        <p:spPr/>
        <p:txBody>
          <a:bodyPr/>
          <a:lstStyle/>
          <a:p>
            <a:fld id="{2EB24B42-796D-5146-891D-115E5E29F0DC}" type="slidenum">
              <a:rPr lang="en-US" smtClean="0"/>
              <a:t>28</a:t>
            </a:fld>
            <a:endParaRPr lang="en-US"/>
          </a:p>
        </p:txBody>
      </p:sp>
    </p:spTree>
    <p:extLst>
      <p:ext uri="{BB962C8B-B14F-4D97-AF65-F5344CB8AC3E}">
        <p14:creationId xmlns:p14="http://schemas.microsoft.com/office/powerpoint/2010/main" val="426983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applied PAGODA to identify subpopulations</a:t>
            </a:r>
            <a:endParaRPr lang="en-US" dirty="0"/>
          </a:p>
        </p:txBody>
      </p:sp>
      <p:sp>
        <p:nvSpPr>
          <p:cNvPr id="4" name="Slide Number Placeholder 3"/>
          <p:cNvSpPr>
            <a:spLocks noGrp="1"/>
          </p:cNvSpPr>
          <p:nvPr>
            <p:ph type="sldNum" sz="quarter" idx="10"/>
          </p:nvPr>
        </p:nvSpPr>
        <p:spPr/>
        <p:txBody>
          <a:bodyPr/>
          <a:lstStyle/>
          <a:p>
            <a:fld id="{2EB24B42-796D-5146-891D-115E5E29F0DC}" type="slidenum">
              <a:rPr lang="en-US" smtClean="0"/>
              <a:t>29</a:t>
            </a:fld>
            <a:endParaRPr lang="en-US"/>
          </a:p>
        </p:txBody>
      </p:sp>
    </p:spTree>
    <p:extLst>
      <p:ext uri="{BB962C8B-B14F-4D97-AF65-F5344CB8AC3E}">
        <p14:creationId xmlns:p14="http://schemas.microsoft.com/office/powerpoint/2010/main" val="1638010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at known marker genes for interpretation.</a:t>
            </a:r>
          </a:p>
          <a:p>
            <a:r>
              <a:rPr lang="en-US" dirty="0" smtClean="0"/>
              <a:t>Indeed,</a:t>
            </a:r>
            <a:r>
              <a:rPr lang="en-US" baseline="0" dirty="0" smtClean="0"/>
              <a:t> we've identified radial </a:t>
            </a:r>
            <a:r>
              <a:rPr lang="en-US" baseline="0" dirty="0" err="1" smtClean="0"/>
              <a:t>glials</a:t>
            </a:r>
            <a:r>
              <a:rPr lang="en-US" baseline="0" dirty="0" smtClean="0"/>
              <a:t> or mature neurons...</a:t>
            </a:r>
          </a:p>
          <a:p>
            <a:r>
              <a:rPr lang="en-US" baseline="0" dirty="0" smtClean="0"/>
              <a:t>Instead of looking at gene expression, let's look at alternative splicing</a:t>
            </a:r>
          </a:p>
        </p:txBody>
      </p:sp>
      <p:sp>
        <p:nvSpPr>
          <p:cNvPr id="4" name="Slide Number Placeholder 3"/>
          <p:cNvSpPr>
            <a:spLocks noGrp="1"/>
          </p:cNvSpPr>
          <p:nvPr>
            <p:ph type="sldNum" sz="quarter" idx="10"/>
          </p:nvPr>
        </p:nvSpPr>
        <p:spPr/>
        <p:txBody>
          <a:bodyPr/>
          <a:lstStyle/>
          <a:p>
            <a:fld id="{2EB24B42-796D-5146-891D-115E5E29F0DC}" type="slidenum">
              <a:rPr lang="en-US" smtClean="0"/>
              <a:t>30</a:t>
            </a:fld>
            <a:endParaRPr lang="en-US"/>
          </a:p>
        </p:txBody>
      </p:sp>
    </p:spTree>
    <p:extLst>
      <p:ext uri="{BB962C8B-B14F-4D97-AF65-F5344CB8AC3E}">
        <p14:creationId xmlns:p14="http://schemas.microsoft.com/office/powerpoint/2010/main" val="2025089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pure single cell</a:t>
            </a:r>
            <a:r>
              <a:rPr lang="en-US" baseline="0" dirty="0" smtClean="0"/>
              <a:t> subpopulations, let’s create pure in </a:t>
            </a:r>
            <a:r>
              <a:rPr lang="en-US" baseline="0" dirty="0" err="1" smtClean="0"/>
              <a:t>silico</a:t>
            </a:r>
            <a:r>
              <a:rPr lang="en-US" baseline="0" dirty="0" smtClean="0"/>
              <a:t> bulks</a:t>
            </a:r>
            <a:endParaRPr lang="en-US" dirty="0"/>
          </a:p>
        </p:txBody>
      </p:sp>
      <p:sp>
        <p:nvSpPr>
          <p:cNvPr id="4" name="Slide Number Placeholder 3"/>
          <p:cNvSpPr>
            <a:spLocks noGrp="1"/>
          </p:cNvSpPr>
          <p:nvPr>
            <p:ph type="sldNum" sz="quarter" idx="10"/>
          </p:nvPr>
        </p:nvSpPr>
        <p:spPr/>
        <p:txBody>
          <a:bodyPr/>
          <a:lstStyle/>
          <a:p>
            <a:fld id="{2EB24B42-796D-5146-891D-115E5E29F0DC}" type="slidenum">
              <a:rPr lang="en-US" smtClean="0"/>
              <a:t>31</a:t>
            </a:fld>
            <a:endParaRPr lang="en-US"/>
          </a:p>
        </p:txBody>
      </p:sp>
    </p:spTree>
    <p:extLst>
      <p:ext uri="{BB962C8B-B14F-4D97-AF65-F5344CB8AC3E}">
        <p14:creationId xmlns:p14="http://schemas.microsoft.com/office/powerpoint/2010/main" val="774036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Burge’s lab at MIT</a:t>
            </a:r>
            <a:endParaRPr lang="en-US" dirty="0"/>
          </a:p>
        </p:txBody>
      </p:sp>
      <p:sp>
        <p:nvSpPr>
          <p:cNvPr id="4" name="Slide Number Placeholder 3"/>
          <p:cNvSpPr>
            <a:spLocks noGrp="1"/>
          </p:cNvSpPr>
          <p:nvPr>
            <p:ph type="sldNum" sz="quarter" idx="10"/>
          </p:nvPr>
        </p:nvSpPr>
        <p:spPr/>
        <p:txBody>
          <a:bodyPr/>
          <a:lstStyle/>
          <a:p>
            <a:fld id="{2EB24B42-796D-5146-891D-115E5E29F0DC}" type="slidenum">
              <a:rPr lang="en-US" smtClean="0"/>
              <a:t>32</a:t>
            </a:fld>
            <a:endParaRPr lang="en-US"/>
          </a:p>
        </p:txBody>
      </p:sp>
    </p:spTree>
    <p:extLst>
      <p:ext uri="{BB962C8B-B14F-4D97-AF65-F5344CB8AC3E}">
        <p14:creationId xmlns:p14="http://schemas.microsoft.com/office/powerpoint/2010/main" val="2116960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in </a:t>
            </a:r>
            <a:r>
              <a:rPr lang="en-US" dirty="0" err="1" smtClean="0"/>
              <a:t>silico</a:t>
            </a:r>
            <a:r>
              <a:rPr lang="en-US" baseline="0" dirty="0" smtClean="0"/>
              <a:t> mini-bulks</a:t>
            </a:r>
            <a:endParaRPr lang="en-US" dirty="0"/>
          </a:p>
        </p:txBody>
      </p:sp>
      <p:sp>
        <p:nvSpPr>
          <p:cNvPr id="4" name="Slide Number Placeholder 3"/>
          <p:cNvSpPr>
            <a:spLocks noGrp="1"/>
          </p:cNvSpPr>
          <p:nvPr>
            <p:ph type="sldNum" sz="quarter" idx="10"/>
          </p:nvPr>
        </p:nvSpPr>
        <p:spPr/>
        <p:txBody>
          <a:bodyPr/>
          <a:lstStyle/>
          <a:p>
            <a:fld id="{2EB24B42-796D-5146-891D-115E5E29F0DC}" type="slidenum">
              <a:rPr lang="en-US" smtClean="0"/>
              <a:t>34</a:t>
            </a:fld>
            <a:endParaRPr lang="en-US"/>
          </a:p>
        </p:txBody>
      </p:sp>
    </p:spTree>
    <p:extLst>
      <p:ext uri="{BB962C8B-B14F-4D97-AF65-F5344CB8AC3E}">
        <p14:creationId xmlns:p14="http://schemas.microsoft.com/office/powerpoint/2010/main" val="957135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pure single cell</a:t>
            </a:r>
            <a:r>
              <a:rPr lang="en-US" baseline="0" dirty="0" smtClean="0"/>
              <a:t> subpopulations, let’s create pure in </a:t>
            </a:r>
            <a:r>
              <a:rPr lang="en-US" baseline="0" dirty="0" err="1" smtClean="0"/>
              <a:t>silico</a:t>
            </a:r>
            <a:r>
              <a:rPr lang="en-US" baseline="0" dirty="0" smtClean="0"/>
              <a:t> bulks</a:t>
            </a:r>
            <a:endParaRPr lang="en-US" dirty="0"/>
          </a:p>
        </p:txBody>
      </p:sp>
      <p:sp>
        <p:nvSpPr>
          <p:cNvPr id="4" name="Slide Number Placeholder 3"/>
          <p:cNvSpPr>
            <a:spLocks noGrp="1"/>
          </p:cNvSpPr>
          <p:nvPr>
            <p:ph type="sldNum" sz="quarter" idx="10"/>
          </p:nvPr>
        </p:nvSpPr>
        <p:spPr/>
        <p:txBody>
          <a:bodyPr/>
          <a:lstStyle/>
          <a:p>
            <a:fld id="{2EB24B42-796D-5146-891D-115E5E29F0DC}" type="slidenum">
              <a:rPr lang="en-US" smtClean="0"/>
              <a:t>35</a:t>
            </a:fld>
            <a:endParaRPr lang="en-US"/>
          </a:p>
        </p:txBody>
      </p:sp>
    </p:spTree>
    <p:extLst>
      <p:ext uri="{BB962C8B-B14F-4D97-AF65-F5344CB8AC3E}">
        <p14:creationId xmlns:p14="http://schemas.microsoft.com/office/powerpoint/2010/main" val="1450852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Sashimi plots</a:t>
            </a:r>
            <a:endParaRPr lang="en-US" dirty="0"/>
          </a:p>
        </p:txBody>
      </p:sp>
      <p:sp>
        <p:nvSpPr>
          <p:cNvPr id="4" name="Slide Number Placeholder 3"/>
          <p:cNvSpPr>
            <a:spLocks noGrp="1"/>
          </p:cNvSpPr>
          <p:nvPr>
            <p:ph type="sldNum" sz="quarter" idx="10"/>
          </p:nvPr>
        </p:nvSpPr>
        <p:spPr/>
        <p:txBody>
          <a:bodyPr/>
          <a:lstStyle/>
          <a:p>
            <a:fld id="{2EB24B42-796D-5146-891D-115E5E29F0DC}" type="slidenum">
              <a:rPr lang="en-US" smtClean="0"/>
              <a:t>36</a:t>
            </a:fld>
            <a:endParaRPr lang="en-US"/>
          </a:p>
        </p:txBody>
      </p:sp>
    </p:spTree>
    <p:extLst>
      <p:ext uri="{BB962C8B-B14F-4D97-AF65-F5344CB8AC3E}">
        <p14:creationId xmlns:p14="http://schemas.microsoft.com/office/powerpoint/2010/main" val="27525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prstGeom prst="rect">
            <a:avLst/>
          </a:prstGeom>
        </p:spPr>
        <p:txBody>
          <a:bodyPr/>
          <a:lstStyle/>
          <a:p>
            <a:endParaRPr/>
          </a:p>
        </p:txBody>
      </p:sp>
      <p:sp>
        <p:nvSpPr>
          <p:cNvPr id="237" name="Shape 237"/>
          <p:cNvSpPr>
            <a:spLocks noGrp="1"/>
          </p:cNvSpPr>
          <p:nvPr>
            <p:ph type="body" sz="quarter" idx="1"/>
          </p:nvPr>
        </p:nvSpPr>
        <p:spPr>
          <a:prstGeom prst="rect">
            <a:avLst/>
          </a:prstGeom>
        </p:spPr>
        <p:txBody>
          <a:bodyPr/>
          <a:lstStyle/>
          <a:p>
            <a:r>
              <a:rPr lang="en-US" dirty="0" smtClean="0"/>
              <a:t>DCX = neuronal maturation marker</a:t>
            </a:r>
          </a:p>
          <a:p>
            <a:r>
              <a:rPr lang="en-US" dirty="0" smtClean="0"/>
              <a:t>Previous FACs rely on just one marker</a:t>
            </a:r>
          </a:p>
          <a:p>
            <a:endParaRPr lang="en-US" dirty="0" smtClean="0"/>
          </a:p>
          <a:p>
            <a:r>
              <a:rPr dirty="0" smtClean="0"/>
              <a:t>PAGODA </a:t>
            </a:r>
            <a:r>
              <a:rPr dirty="0"/>
              <a:t>builds on these error models</a:t>
            </a:r>
          </a:p>
          <a:p>
            <a:endParaRPr dirty="0"/>
          </a:p>
          <a:p>
            <a:r>
              <a:rPr dirty="0"/>
              <a:t>Rather than variability of genes, </a:t>
            </a:r>
          </a:p>
          <a:p>
            <a:r>
              <a:rPr dirty="0"/>
              <a:t>coordinated variability of genes within a pathway or gene set</a:t>
            </a:r>
          </a:p>
          <a:p>
            <a:endParaRPr dirty="0"/>
          </a:p>
          <a:p>
            <a:r>
              <a:rPr dirty="0"/>
              <a:t>The general intuition…</a:t>
            </a:r>
          </a:p>
          <a:p>
            <a:endParaRPr dirty="0"/>
          </a:p>
          <a:p>
            <a:r>
              <a:rPr dirty="0"/>
              <a:t>you can image if I have</a:t>
            </a:r>
          </a:p>
          <a:p>
            <a:r>
              <a:rPr dirty="0"/>
              <a:t>many cells one gene</a:t>
            </a:r>
          </a:p>
          <a:p>
            <a:r>
              <a:rPr dirty="0"/>
              <a:t>red is high blue is low</a:t>
            </a:r>
          </a:p>
          <a:p>
            <a:endParaRPr dirty="0"/>
          </a:p>
        </p:txBody>
      </p:sp>
    </p:spTree>
    <p:extLst>
      <p:ext uri="{BB962C8B-B14F-4D97-AF65-F5344CB8AC3E}">
        <p14:creationId xmlns:p14="http://schemas.microsoft.com/office/powerpoint/2010/main" val="1114471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Bulk </a:t>
            </a:r>
            <a:r>
              <a:rPr lang="en-US" dirty="0" err="1" smtClean="0"/>
              <a:t>microdissection</a:t>
            </a:r>
            <a:r>
              <a:rPr lang="en-US" dirty="0" smtClean="0"/>
              <a:t> </a:t>
            </a:r>
          </a:p>
          <a:p>
            <a:r>
              <a:rPr lang="en-US" dirty="0" smtClean="0"/>
              <a:t>See same trends</a:t>
            </a:r>
          </a:p>
          <a:p>
            <a:r>
              <a:rPr lang="en-US" dirty="0" smtClean="0"/>
              <a:t>Reviewers were initially concerned about purity of bulk</a:t>
            </a:r>
            <a:endParaRPr lang="en-US" dirty="0"/>
          </a:p>
        </p:txBody>
      </p:sp>
      <p:sp>
        <p:nvSpPr>
          <p:cNvPr id="4" name="Slide Number Placeholder 3"/>
          <p:cNvSpPr>
            <a:spLocks noGrp="1"/>
          </p:cNvSpPr>
          <p:nvPr>
            <p:ph type="sldNum" sz="quarter" idx="10"/>
          </p:nvPr>
        </p:nvSpPr>
        <p:spPr/>
        <p:txBody>
          <a:bodyPr/>
          <a:lstStyle/>
          <a:p>
            <a:fld id="{2EB24B42-796D-5146-891D-115E5E29F0DC}" type="slidenum">
              <a:rPr lang="en-US" smtClean="0"/>
              <a:t>37</a:t>
            </a:fld>
            <a:endParaRPr lang="en-US"/>
          </a:p>
        </p:txBody>
      </p:sp>
    </p:spTree>
    <p:extLst>
      <p:ext uri="{BB962C8B-B14F-4D97-AF65-F5344CB8AC3E}">
        <p14:creationId xmlns:p14="http://schemas.microsoft.com/office/powerpoint/2010/main" val="80323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89B956-585B-C94B-8086-639B4326BD7F}" type="slidenum">
              <a:rPr lang="en-US" smtClean="0"/>
              <a:t>39</a:t>
            </a:fld>
            <a:endParaRPr lang="en-US"/>
          </a:p>
        </p:txBody>
      </p:sp>
    </p:spTree>
    <p:extLst>
      <p:ext uri="{BB962C8B-B14F-4D97-AF65-F5344CB8AC3E}">
        <p14:creationId xmlns:p14="http://schemas.microsoft.com/office/powerpoint/2010/main" val="1626315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89B956-585B-C94B-8086-639B4326BD7F}" type="slidenum">
              <a:rPr lang="en-US" smtClean="0"/>
              <a:t>40</a:t>
            </a:fld>
            <a:endParaRPr lang="en-US"/>
          </a:p>
        </p:txBody>
      </p:sp>
    </p:spTree>
    <p:extLst>
      <p:ext uri="{BB962C8B-B14F-4D97-AF65-F5344CB8AC3E}">
        <p14:creationId xmlns:p14="http://schemas.microsoft.com/office/powerpoint/2010/main" val="1463842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prstGeom prst="rect">
            <a:avLst/>
          </a:prstGeom>
        </p:spPr>
        <p:txBody>
          <a:bodyPr/>
          <a:lstStyle/>
          <a:p>
            <a:endParaRPr/>
          </a:p>
        </p:txBody>
      </p:sp>
      <p:sp>
        <p:nvSpPr>
          <p:cNvPr id="237" name="Shape 237"/>
          <p:cNvSpPr>
            <a:spLocks noGrp="1"/>
          </p:cNvSpPr>
          <p:nvPr>
            <p:ph type="body" sz="quarter" idx="1"/>
          </p:nvPr>
        </p:nvSpPr>
        <p:spPr>
          <a:prstGeom prst="rect">
            <a:avLst/>
          </a:prstGeom>
        </p:spPr>
        <p:txBody>
          <a:bodyPr/>
          <a:lstStyle/>
          <a:p>
            <a:r>
              <a:t>PAGODA builds on these error models</a:t>
            </a:r>
          </a:p>
          <a:p>
            <a:endParaRPr/>
          </a:p>
          <a:p>
            <a:r>
              <a:t>Rather than variability of genes, </a:t>
            </a:r>
          </a:p>
          <a:p>
            <a:r>
              <a:t>coordinated variability of genes within a pathway or gene set</a:t>
            </a:r>
          </a:p>
          <a:p>
            <a:endParaRPr/>
          </a:p>
          <a:p>
            <a:r>
              <a:t>The general intuition…</a:t>
            </a:r>
          </a:p>
          <a:p>
            <a:endParaRPr/>
          </a:p>
          <a:p>
            <a:r>
              <a:t>you can image if I have</a:t>
            </a:r>
          </a:p>
          <a:p>
            <a:r>
              <a:t>many cells one gene</a:t>
            </a:r>
          </a:p>
          <a:p>
            <a:r>
              <a:t>red is high blue is low</a:t>
            </a:r>
          </a:p>
          <a:p>
            <a:endParaRPr/>
          </a:p>
        </p:txBody>
      </p:sp>
    </p:spTree>
    <p:extLst>
      <p:ext uri="{BB962C8B-B14F-4D97-AF65-F5344CB8AC3E}">
        <p14:creationId xmlns:p14="http://schemas.microsoft.com/office/powerpoint/2010/main" val="363907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prstGeom prst="rect">
            <a:avLst/>
          </a:prstGeom>
        </p:spPr>
        <p:txBody>
          <a:bodyPr/>
          <a:lstStyle/>
          <a:p>
            <a:endParaRPr/>
          </a:p>
        </p:txBody>
      </p:sp>
      <p:sp>
        <p:nvSpPr>
          <p:cNvPr id="237" name="Shape 237"/>
          <p:cNvSpPr>
            <a:spLocks noGrp="1"/>
          </p:cNvSpPr>
          <p:nvPr>
            <p:ph type="body" sz="quarter" idx="1"/>
          </p:nvPr>
        </p:nvSpPr>
        <p:spPr>
          <a:prstGeom prst="rect">
            <a:avLst/>
          </a:prstGeom>
        </p:spPr>
        <p:txBody>
          <a:bodyPr/>
          <a:lstStyle/>
          <a:p>
            <a:r>
              <a:rPr dirty="0"/>
              <a:t>PAGODA builds on these error models</a:t>
            </a:r>
          </a:p>
          <a:p>
            <a:endParaRPr dirty="0"/>
          </a:p>
          <a:p>
            <a:r>
              <a:rPr dirty="0"/>
              <a:t>Rather than variability of genes, </a:t>
            </a:r>
          </a:p>
          <a:p>
            <a:r>
              <a:rPr dirty="0"/>
              <a:t>coordinated variability of genes within a pathway or gene set</a:t>
            </a:r>
          </a:p>
          <a:p>
            <a:endParaRPr dirty="0"/>
          </a:p>
          <a:p>
            <a:r>
              <a:rPr dirty="0"/>
              <a:t>The general intuition…</a:t>
            </a:r>
          </a:p>
          <a:p>
            <a:endParaRPr dirty="0"/>
          </a:p>
          <a:p>
            <a:r>
              <a:rPr dirty="0"/>
              <a:t>you can image if I have</a:t>
            </a:r>
          </a:p>
          <a:p>
            <a:r>
              <a:rPr dirty="0"/>
              <a:t>many cells one gene</a:t>
            </a:r>
          </a:p>
          <a:p>
            <a:r>
              <a:rPr dirty="0"/>
              <a:t>red is high blue is low</a:t>
            </a:r>
          </a:p>
          <a:p>
            <a:endParaRPr dirty="0"/>
          </a:p>
        </p:txBody>
      </p:sp>
    </p:spTree>
    <p:extLst>
      <p:ext uri="{BB962C8B-B14F-4D97-AF65-F5344CB8AC3E}">
        <p14:creationId xmlns:p14="http://schemas.microsoft.com/office/powerpoint/2010/main" val="265228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noRot="1" noChangeAspect="1"/>
          </p:cNvSpPr>
          <p:nvPr>
            <p:ph type="sldImg"/>
          </p:nvPr>
        </p:nvSpPr>
        <p:spPr>
          <a:prstGeom prst="rect">
            <a:avLst/>
          </a:prstGeom>
        </p:spPr>
        <p:txBody>
          <a:bodyPr/>
          <a:lstStyle/>
          <a:p>
            <a:endParaRPr/>
          </a:p>
        </p:txBody>
      </p:sp>
      <p:sp>
        <p:nvSpPr>
          <p:cNvPr id="256" name="Shape 256"/>
          <p:cNvSpPr>
            <a:spLocks noGrp="1"/>
          </p:cNvSpPr>
          <p:nvPr>
            <p:ph type="body" sz="quarter" idx="1"/>
          </p:nvPr>
        </p:nvSpPr>
        <p:spPr>
          <a:prstGeom prst="rect">
            <a:avLst/>
          </a:prstGeom>
        </p:spPr>
        <p:txBody>
          <a:bodyPr/>
          <a:lstStyle/>
          <a:p>
            <a:r>
              <a:t>After error modeling…</a:t>
            </a:r>
          </a:p>
          <a:p>
            <a:endParaRPr/>
          </a:p>
          <a:p>
            <a:r>
              <a:t>Explain green and orange</a:t>
            </a:r>
          </a:p>
          <a:p>
            <a:r>
              <a:t>Red and green</a:t>
            </a:r>
          </a:p>
          <a:p>
            <a:r>
              <a:t>split de novo and top section</a:t>
            </a:r>
          </a:p>
          <a:p>
            <a:endParaRPr/>
          </a:p>
          <a:p>
            <a:r>
              <a:t>Given annotations from MsigDB, GO, or other ontologies </a:t>
            </a:r>
          </a:p>
          <a:p>
            <a:r>
              <a:t>we integrate the error models previously mentioned and use weighted PCA to capture the variability of a gene set in principle components</a:t>
            </a:r>
          </a:p>
          <a:p>
            <a:endParaRPr/>
          </a:p>
          <a:p>
            <a:r>
              <a:t>where weights are derived from our error modeling</a:t>
            </a:r>
          </a:p>
          <a:p>
            <a:endParaRPr/>
          </a:p>
          <a:p>
            <a:r>
              <a:t>because annotations are limited, we also derive ‘de novo’ gene sets based on correlated expression patterns we observe directly from the data</a:t>
            </a:r>
          </a:p>
          <a:p>
            <a:endParaRPr/>
          </a:p>
          <a:p>
            <a:r>
              <a:t>Capturing the patterns of variability </a:t>
            </a:r>
          </a:p>
        </p:txBody>
      </p:sp>
    </p:spTree>
    <p:extLst>
      <p:ext uri="{BB962C8B-B14F-4D97-AF65-F5344CB8AC3E}">
        <p14:creationId xmlns:p14="http://schemas.microsoft.com/office/powerpoint/2010/main" val="101784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rPr dirty="0"/>
              <a:t>because annotations are limited, we also derive ‘de novo’ gene sets based on correlated expression patterns we observe directly from the data</a:t>
            </a:r>
          </a:p>
        </p:txBody>
      </p:sp>
    </p:spTree>
    <p:extLst>
      <p:ext uri="{BB962C8B-B14F-4D97-AF65-F5344CB8AC3E}">
        <p14:creationId xmlns:p14="http://schemas.microsoft.com/office/powerpoint/2010/main" val="2103909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r>
              <a:t>We focus on the pathways and gene sets that exhibit significantly coordinated variability</a:t>
            </a:r>
          </a:p>
          <a:p>
            <a:endParaRPr/>
          </a:p>
          <a:p>
            <a:r>
              <a:t>Statistical significance of the λ1 eigenvalues obtained for each gene set was evaluated based on the Tracy-Widom F1 distribution F1(m,ne ), where m is the number of</a:t>
            </a:r>
          </a:p>
          <a:p>
            <a:r>
              <a:t>genes in a given set s, and ne is the effective number of cells, determined to fit the distribution of the randomly sampled gene sets (containing the same number of genes as the actual gene sets). </a:t>
            </a:r>
          </a:p>
        </p:txBody>
      </p:sp>
    </p:spTree>
    <p:extLst>
      <p:ext uri="{BB962C8B-B14F-4D97-AF65-F5344CB8AC3E}">
        <p14:creationId xmlns:p14="http://schemas.microsoft.com/office/powerpoint/2010/main" val="1417949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prstGeom prst="rect">
            <a:avLst/>
          </a:prstGeom>
        </p:spPr>
        <p:txBody>
          <a:bodyPr/>
          <a:lstStyle/>
          <a:p>
            <a:endParaRPr/>
          </a:p>
        </p:txBody>
      </p:sp>
      <p:sp>
        <p:nvSpPr>
          <p:cNvPr id="273" name="Shape 273"/>
          <p:cNvSpPr>
            <a:spLocks noGrp="1"/>
          </p:cNvSpPr>
          <p:nvPr>
            <p:ph type="body" sz="quarter" idx="1"/>
          </p:nvPr>
        </p:nvSpPr>
        <p:spPr>
          <a:prstGeom prst="rect">
            <a:avLst/>
          </a:prstGeom>
        </p:spPr>
        <p:txBody>
          <a:bodyPr/>
          <a:lstStyle/>
          <a:p>
            <a:r>
              <a:t>But many pathways and gene sets share genes or show similar patterns of variability across cells</a:t>
            </a:r>
          </a:p>
          <a:p>
            <a:endParaRPr/>
          </a:p>
          <a:p>
            <a:r>
              <a:t>we further collapse these redundancies into pathway clusters</a:t>
            </a:r>
          </a:p>
          <a:p>
            <a:endParaRPr/>
          </a:p>
          <a:p>
            <a:r>
              <a:t>Ultimately finally providing a cell clustering </a:t>
            </a:r>
          </a:p>
          <a:p>
            <a:r>
              <a:t>along with an interactive browser to explore these results</a:t>
            </a:r>
          </a:p>
          <a:p>
            <a:endParaRPr/>
          </a:p>
          <a:p>
            <a:r>
              <a:t>Label middle heatmap</a:t>
            </a:r>
          </a:p>
        </p:txBody>
      </p:sp>
    </p:spTree>
    <p:extLst>
      <p:ext uri="{BB962C8B-B14F-4D97-AF65-F5344CB8AC3E}">
        <p14:creationId xmlns:p14="http://schemas.microsoft.com/office/powerpoint/2010/main" val="1422718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p:nvSpPr>
        <p:spPr>
          <a:xfrm>
            <a:off x="1" y="6228622"/>
            <a:ext cx="12192000" cy="62938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606" y="6320395"/>
            <a:ext cx="1794932" cy="452940"/>
          </a:xfrm>
          <a:prstGeom prst="rect">
            <a:avLst/>
          </a:prstGeom>
        </p:spPr>
      </p:pic>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10666" spc="-67"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38" rIns="91438">
            <a:normAutofit/>
          </a:bodyPr>
          <a:lstStyle>
            <a:lvl1pPr marL="0" indent="0" algn="l">
              <a:buNone/>
              <a:defRPr sz="3200" cap="all" spc="267" baseline="0">
                <a:solidFill>
                  <a:schemeClr val="tx2"/>
                </a:solidFill>
                <a:latin typeface="+mj-lt"/>
              </a:defRPr>
            </a:lvl1pPr>
            <a:lvl2pPr marL="609570" indent="0" algn="ctr">
              <a:buNone/>
              <a:defRPr sz="3200"/>
            </a:lvl2pPr>
            <a:lvl3pPr marL="1219140" indent="0" algn="ctr">
              <a:buNone/>
              <a:defRPr sz="3200"/>
            </a:lvl3pPr>
            <a:lvl4pPr marL="1828709" indent="0" algn="ctr">
              <a:buNone/>
              <a:defRPr sz="2667"/>
            </a:lvl4pPr>
            <a:lvl5pPr marL="2438278" indent="0" algn="ctr">
              <a:buNone/>
              <a:defRPr sz="2667"/>
            </a:lvl5pPr>
            <a:lvl6pPr marL="3047848" indent="0" algn="ctr">
              <a:buNone/>
              <a:defRPr sz="2667"/>
            </a:lvl6pPr>
            <a:lvl7pPr marL="3657418" indent="0" algn="ctr">
              <a:buNone/>
              <a:defRPr sz="2667"/>
            </a:lvl7pPr>
            <a:lvl8pPr marL="4266987" indent="0" algn="ctr">
              <a:buNone/>
              <a:defRPr sz="2667"/>
            </a:lvl8pPr>
            <a:lvl9pPr marL="4876557" indent="0" algn="ctr">
              <a:buNone/>
              <a:defRPr sz="2667"/>
            </a:lvl9pPr>
          </a:lstStyle>
          <a:p>
            <a:r>
              <a:rPr lang="en-US" smtClean="0"/>
              <a:t>Click to edit Master subtitle style</a:t>
            </a:r>
            <a:endParaRPr lang="en-US" dirty="0"/>
          </a:p>
        </p:txBody>
      </p:sp>
      <p:sp>
        <p:nvSpPr>
          <p:cNvPr id="5" name="Footer Placeholder 4"/>
          <p:cNvSpPr>
            <a:spLocks noGrp="1"/>
          </p:cNvSpPr>
          <p:nvPr>
            <p:ph type="ftr" sz="quarter" idx="11"/>
          </p:nvPr>
        </p:nvSpPr>
        <p:spPr>
          <a:xfrm>
            <a:off x="3686185" y="6246913"/>
            <a:ext cx="4983683" cy="578001"/>
          </a:xfrm>
          <a:prstGeom prst="rect">
            <a:avLst/>
          </a:prstGeom>
        </p:spPr>
        <p:txBody>
          <a:bodyPr/>
          <a:lstStyle>
            <a:lvl1pPr>
              <a:defRPr sz="1600">
                <a:solidFill>
                  <a:srgbClr val="C71B27"/>
                </a:solidFill>
              </a:defRPr>
            </a:lvl1pPr>
          </a:lstStyle>
          <a:p>
            <a:endParaRPr lang="en-US"/>
          </a:p>
        </p:txBody>
      </p:sp>
      <p:sp>
        <p:nvSpPr>
          <p:cNvPr id="6" name="Slide Number Placeholder 5"/>
          <p:cNvSpPr>
            <a:spLocks noGrp="1"/>
          </p:cNvSpPr>
          <p:nvPr>
            <p:ph type="sldNum" sz="quarter" idx="12"/>
          </p:nvPr>
        </p:nvSpPr>
        <p:spPr>
          <a:xfrm>
            <a:off x="10735737" y="6228621"/>
            <a:ext cx="1317415" cy="596291"/>
          </a:xfrm>
          <a:prstGeom prst="rect">
            <a:avLst/>
          </a:prstGeom>
        </p:spPr>
        <p:txBody>
          <a:bodyPr/>
          <a:lstStyle>
            <a:lvl1pPr algn="r">
              <a:defRPr sz="1600">
                <a:solidFill>
                  <a:schemeClr val="accent1"/>
                </a:solidFill>
              </a:defRPr>
            </a:lvl1pPr>
          </a:lstStyle>
          <a:p>
            <a:fld id="{E541C0C3-6BC4-E842-8D32-C8C1B7EB1A66}" type="slidenum">
              <a:rPr lang="en-US" smtClean="0"/>
              <a:t>‹#›</a:t>
            </a:fld>
            <a:endParaRPr 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19" tIns="0" rIns="45719"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3"/>
          </p:nvPr>
        </p:nvSpPr>
        <p:spPr>
          <a:xfrm>
            <a:off x="3686185" y="6246913"/>
            <a:ext cx="4983683" cy="578001"/>
          </a:xfrm>
          <a:prstGeom prst="rect">
            <a:avLst/>
          </a:prstGeom>
        </p:spPr>
        <p:txBody>
          <a:bodyPr anchor="ctr" anchorCtr="0"/>
          <a:lstStyle>
            <a:lvl1pPr>
              <a:defRPr sz="1600">
                <a:solidFill>
                  <a:srgbClr val="C71B27"/>
                </a:solidFill>
              </a:defRPr>
            </a:lvl1pPr>
          </a:lstStyle>
          <a:p>
            <a:endParaRPr lang="en-US"/>
          </a:p>
        </p:txBody>
      </p:sp>
      <p:sp>
        <p:nvSpPr>
          <p:cNvPr id="8" name="Slide Number Placeholder 5"/>
          <p:cNvSpPr>
            <a:spLocks noGrp="1"/>
          </p:cNvSpPr>
          <p:nvPr>
            <p:ph type="sldNum" sz="quarter" idx="4"/>
          </p:nvPr>
        </p:nvSpPr>
        <p:spPr>
          <a:xfrm>
            <a:off x="10735737" y="6228621"/>
            <a:ext cx="1317415" cy="596291"/>
          </a:xfrm>
          <a:prstGeom prst="rect">
            <a:avLst/>
          </a:prstGeom>
        </p:spPr>
        <p:txBody>
          <a:bodyPr anchor="ctr" anchorCtr="0"/>
          <a:lstStyle>
            <a:lvl1pPr algn="r">
              <a:defRPr sz="1600">
                <a:solidFill>
                  <a:schemeClr val="accent1"/>
                </a:solidFill>
              </a:defRPr>
            </a:lvl1pPr>
          </a:lstStyle>
          <a:p>
            <a:fld id="{E541C0C3-6BC4-E842-8D32-C8C1B7EB1A66}"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a:xfrm>
            <a:off x="1" y="6228622"/>
            <a:ext cx="12192000" cy="62938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606" y="6320395"/>
            <a:ext cx="1794932" cy="452940"/>
          </a:xfrm>
          <a:prstGeom prst="rect">
            <a:avLst/>
          </a:prstGeom>
        </p:spPr>
      </p:pic>
      <p:sp>
        <p:nvSpPr>
          <p:cNvPr id="2" name="Vertical Title 1"/>
          <p:cNvSpPr>
            <a:spLocks noGrp="1"/>
          </p:cNvSpPr>
          <p:nvPr>
            <p:ph type="title" orient="vert"/>
          </p:nvPr>
        </p:nvSpPr>
        <p:spPr>
          <a:xfrm>
            <a:off x="8724902" y="412301"/>
            <a:ext cx="2628900" cy="54804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3" y="412301"/>
            <a:ext cx="7734300" cy="5480499"/>
          </a:xfrm>
        </p:spPr>
        <p:txBody>
          <a:bodyPr vert="eaVert" lIns="45719" tIns="0" rIns="45719"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3"/>
          </p:nvPr>
        </p:nvSpPr>
        <p:spPr>
          <a:xfrm>
            <a:off x="3686185" y="6246913"/>
            <a:ext cx="4983683" cy="578001"/>
          </a:xfrm>
          <a:prstGeom prst="rect">
            <a:avLst/>
          </a:prstGeom>
        </p:spPr>
        <p:txBody>
          <a:bodyPr anchor="ctr" anchorCtr="0"/>
          <a:lstStyle>
            <a:lvl1pPr>
              <a:defRPr sz="1600">
                <a:solidFill>
                  <a:srgbClr val="C71B27"/>
                </a:solidFill>
              </a:defRPr>
            </a:lvl1pPr>
          </a:lstStyle>
          <a:p>
            <a:endParaRPr lang="en-US"/>
          </a:p>
        </p:txBody>
      </p:sp>
      <p:sp>
        <p:nvSpPr>
          <p:cNvPr id="12" name="Slide Number Placeholder 5"/>
          <p:cNvSpPr>
            <a:spLocks noGrp="1"/>
          </p:cNvSpPr>
          <p:nvPr>
            <p:ph type="sldNum" sz="quarter" idx="4"/>
          </p:nvPr>
        </p:nvSpPr>
        <p:spPr>
          <a:xfrm>
            <a:off x="10735737" y="6228621"/>
            <a:ext cx="1317415" cy="596291"/>
          </a:xfrm>
          <a:prstGeom prst="rect">
            <a:avLst/>
          </a:prstGeom>
        </p:spPr>
        <p:txBody>
          <a:bodyPr anchor="ctr" anchorCtr="0"/>
          <a:lstStyle>
            <a:lvl1pPr algn="r">
              <a:defRPr sz="1600">
                <a:solidFill>
                  <a:schemeClr val="accent1"/>
                </a:solidFill>
              </a:defRPr>
            </a:lvl1pPr>
          </a:lstStyle>
          <a:p>
            <a:fld id="{E541C0C3-6BC4-E842-8D32-C8C1B7EB1A66}" type="slidenum">
              <a:rPr lang="en-US" smtClean="0"/>
              <a:t>‹#›</a:t>
            </a:fld>
            <a:endParaRPr lang="en-US"/>
          </a:p>
        </p:txBody>
      </p:sp>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p>
            <a:r>
              <a:rPr lang="en-US" smtClean="0"/>
              <a:t>Click to edit Master title style</a:t>
            </a:r>
            <a:endParaRPr/>
          </a:p>
        </p:txBody>
      </p:sp>
      <p:sp>
        <p:nvSpPr>
          <p:cNvPr id="61" name="Shape 61"/>
          <p:cNvSpPr>
            <a:spLocks noGrp="1"/>
          </p:cNvSpPr>
          <p:nvPr>
            <p:ph type="body" idx="1"/>
          </p:nvPr>
        </p:nvSpPr>
        <p:spPr>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2" name="Shape 62"/>
          <p:cNvSpPr>
            <a:spLocks noGrp="1"/>
          </p:cNvSpPr>
          <p:nvPr>
            <p:ph type="sldNum" sz="quarter" idx="2"/>
          </p:nvPr>
        </p:nvSpPr>
        <p:spPr>
          <a:prstGeom prst="rect">
            <a:avLst/>
          </a:prstGeom>
        </p:spPr>
        <p:txBody>
          <a:bodyPr/>
          <a:lstStyle/>
          <a:p>
            <a:fld id="{E541C0C3-6BC4-E842-8D32-C8C1B7EB1A66}" type="slidenum">
              <a:rPr lang="en-US" smtClean="0"/>
              <a:t>‹#›</a:t>
            </a:fld>
            <a:endParaRPr lang="en-US"/>
          </a:p>
        </p:txBody>
      </p:sp>
    </p:spTree>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3"/>
          </p:nvPr>
        </p:nvSpPr>
        <p:spPr>
          <a:xfrm>
            <a:off x="3686185" y="6246913"/>
            <a:ext cx="4983683" cy="578001"/>
          </a:xfrm>
          <a:prstGeom prst="rect">
            <a:avLst/>
          </a:prstGeom>
        </p:spPr>
        <p:txBody>
          <a:bodyPr anchor="ctr" anchorCtr="0"/>
          <a:lstStyle>
            <a:lvl1pPr>
              <a:defRPr sz="1600">
                <a:solidFill>
                  <a:srgbClr val="C71B27"/>
                </a:solidFill>
              </a:defRPr>
            </a:lvl1pPr>
          </a:lstStyle>
          <a:p>
            <a:endParaRPr lang="en-US"/>
          </a:p>
        </p:txBody>
      </p:sp>
      <p:sp>
        <p:nvSpPr>
          <p:cNvPr id="8" name="Slide Number Placeholder 5"/>
          <p:cNvSpPr>
            <a:spLocks noGrp="1"/>
          </p:cNvSpPr>
          <p:nvPr>
            <p:ph type="sldNum" sz="quarter" idx="4"/>
          </p:nvPr>
        </p:nvSpPr>
        <p:spPr>
          <a:xfrm>
            <a:off x="10735737" y="6228621"/>
            <a:ext cx="1317415" cy="596291"/>
          </a:xfrm>
          <a:prstGeom prst="rect">
            <a:avLst/>
          </a:prstGeom>
        </p:spPr>
        <p:txBody>
          <a:bodyPr anchor="ctr" anchorCtr="0"/>
          <a:lstStyle>
            <a:lvl1pPr algn="r">
              <a:defRPr sz="1600">
                <a:solidFill>
                  <a:schemeClr val="accent1"/>
                </a:solidFill>
              </a:defRPr>
            </a:lvl1pPr>
          </a:lstStyle>
          <a:p>
            <a:fld id="{E541C0C3-6BC4-E842-8D32-C8C1B7EB1A66}"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1" y="6228622"/>
            <a:ext cx="12192000" cy="62938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606" y="6320395"/>
            <a:ext cx="1794932" cy="452940"/>
          </a:xfrm>
          <a:prstGeom prst="rect">
            <a:avLst/>
          </a:prstGeom>
        </p:spPr>
      </p:pic>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10666"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38" rIns="91438" anchor="t" anchorCtr="0">
            <a:normAutofit/>
          </a:bodyPr>
          <a:lstStyle>
            <a:lvl1pPr marL="0" indent="0">
              <a:buNone/>
              <a:defRPr sz="3200" cap="all" spc="267" baseline="0">
                <a:solidFill>
                  <a:schemeClr val="tx2"/>
                </a:solidFill>
                <a:latin typeface="+mj-lt"/>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r>
              <a:rPr lang="en-US" smtClean="0"/>
              <a:t>Click to edit Master text styles</a:t>
            </a: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Footer Placeholder 4"/>
          <p:cNvSpPr>
            <a:spLocks noGrp="1"/>
          </p:cNvSpPr>
          <p:nvPr>
            <p:ph type="ftr" sz="quarter" idx="3"/>
          </p:nvPr>
        </p:nvSpPr>
        <p:spPr>
          <a:xfrm>
            <a:off x="3686185" y="6246913"/>
            <a:ext cx="4983683" cy="578001"/>
          </a:xfrm>
          <a:prstGeom prst="rect">
            <a:avLst/>
          </a:prstGeom>
        </p:spPr>
        <p:txBody>
          <a:bodyPr anchor="ctr" anchorCtr="0"/>
          <a:lstStyle>
            <a:lvl1pPr>
              <a:defRPr sz="1600">
                <a:solidFill>
                  <a:srgbClr val="C71B27"/>
                </a:solidFill>
              </a:defRPr>
            </a:lvl1pPr>
          </a:lstStyle>
          <a:p>
            <a:endParaRPr lang="en-US"/>
          </a:p>
        </p:txBody>
      </p:sp>
      <p:sp>
        <p:nvSpPr>
          <p:cNvPr id="13" name="Slide Number Placeholder 5"/>
          <p:cNvSpPr>
            <a:spLocks noGrp="1"/>
          </p:cNvSpPr>
          <p:nvPr>
            <p:ph type="sldNum" sz="quarter" idx="4"/>
          </p:nvPr>
        </p:nvSpPr>
        <p:spPr>
          <a:xfrm>
            <a:off x="10735737" y="6228621"/>
            <a:ext cx="1317415" cy="596291"/>
          </a:xfrm>
          <a:prstGeom prst="rect">
            <a:avLst/>
          </a:prstGeom>
        </p:spPr>
        <p:txBody>
          <a:bodyPr anchor="ctr" anchorCtr="0"/>
          <a:lstStyle>
            <a:lvl1pPr algn="r">
              <a:defRPr sz="1600">
                <a:solidFill>
                  <a:schemeClr val="accent1"/>
                </a:solidFill>
              </a:defRPr>
            </a:lvl1pPr>
          </a:lstStyle>
          <a:p>
            <a:fld id="{E541C0C3-6BC4-E842-8D32-C8C1B7EB1A66}" type="slidenum">
              <a:rPr lang="en-US" smtClean="0"/>
              <a:t>‹#›</a:t>
            </a:fld>
            <a:endParaRPr lang="en-US"/>
          </a:p>
        </p:txBody>
      </p:sp>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Footer Placeholder 4"/>
          <p:cNvSpPr>
            <a:spLocks noGrp="1"/>
          </p:cNvSpPr>
          <p:nvPr>
            <p:ph type="ftr" sz="quarter" idx="3"/>
          </p:nvPr>
        </p:nvSpPr>
        <p:spPr>
          <a:xfrm>
            <a:off x="3686185" y="6246913"/>
            <a:ext cx="4983683" cy="578001"/>
          </a:xfrm>
          <a:prstGeom prst="rect">
            <a:avLst/>
          </a:prstGeom>
        </p:spPr>
        <p:txBody>
          <a:bodyPr anchor="ctr" anchorCtr="0"/>
          <a:lstStyle>
            <a:lvl1pPr>
              <a:defRPr sz="1600">
                <a:solidFill>
                  <a:srgbClr val="C71B27"/>
                </a:solidFill>
              </a:defRPr>
            </a:lvl1pPr>
          </a:lstStyle>
          <a:p>
            <a:endParaRPr lang="en-US"/>
          </a:p>
        </p:txBody>
      </p:sp>
      <p:sp>
        <p:nvSpPr>
          <p:cNvPr id="10" name="Slide Number Placeholder 5"/>
          <p:cNvSpPr>
            <a:spLocks noGrp="1"/>
          </p:cNvSpPr>
          <p:nvPr>
            <p:ph type="sldNum" sz="quarter" idx="4"/>
          </p:nvPr>
        </p:nvSpPr>
        <p:spPr>
          <a:xfrm>
            <a:off x="10735737" y="6228621"/>
            <a:ext cx="1317415" cy="596291"/>
          </a:xfrm>
          <a:prstGeom prst="rect">
            <a:avLst/>
          </a:prstGeom>
        </p:spPr>
        <p:txBody>
          <a:bodyPr anchor="ctr" anchorCtr="0"/>
          <a:lstStyle>
            <a:lvl1pPr algn="r">
              <a:defRPr sz="1600">
                <a:solidFill>
                  <a:schemeClr val="accent1"/>
                </a:solidFill>
              </a:defRPr>
            </a:lvl1pPr>
          </a:lstStyle>
          <a:p>
            <a:fld id="{E541C0C3-6BC4-E842-8D32-C8C1B7EB1A66}" type="slidenum">
              <a:rPr lang="en-US" smtClean="0"/>
              <a:t>‹#›</a:t>
            </a:fld>
            <a:endParaRPr lang="en-US"/>
          </a:p>
        </p:txBody>
      </p:sp>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3"/>
            <a:ext cx="4937760" cy="736283"/>
          </a:xfrm>
        </p:spPr>
        <p:txBody>
          <a:bodyPr lIns="91438" rIns="91438" anchor="ctr">
            <a:normAutofit/>
          </a:bodyPr>
          <a:lstStyle>
            <a:lvl1pPr marL="0" indent="0">
              <a:buNone/>
              <a:defRPr sz="2667" b="0" cap="all" baseline="0">
                <a:solidFill>
                  <a:schemeClr val="tx2"/>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3"/>
            <a:ext cx="4937760" cy="736283"/>
          </a:xfrm>
        </p:spPr>
        <p:txBody>
          <a:bodyPr lIns="91438" rIns="91438" anchor="ctr">
            <a:normAutofit/>
          </a:bodyPr>
          <a:lstStyle>
            <a:lvl1pPr marL="0" indent="0">
              <a:buNone/>
              <a:defRPr sz="2667" b="0" cap="all" baseline="0">
                <a:solidFill>
                  <a:schemeClr val="tx2"/>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217920" y="2582335"/>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0"/>
          </p:nvPr>
        </p:nvSpPr>
        <p:spPr>
          <a:xfrm>
            <a:off x="3686185" y="6246913"/>
            <a:ext cx="4983683" cy="578001"/>
          </a:xfrm>
          <a:prstGeom prst="rect">
            <a:avLst/>
          </a:prstGeom>
        </p:spPr>
        <p:txBody>
          <a:bodyPr anchor="ctr" anchorCtr="0"/>
          <a:lstStyle>
            <a:lvl1pPr>
              <a:defRPr sz="1600">
                <a:solidFill>
                  <a:srgbClr val="C71B27"/>
                </a:solidFill>
              </a:defRPr>
            </a:lvl1pPr>
          </a:lstStyle>
          <a:p>
            <a:endParaRPr lang="en-US"/>
          </a:p>
        </p:txBody>
      </p:sp>
      <p:sp>
        <p:nvSpPr>
          <p:cNvPr id="12" name="Slide Number Placeholder 5"/>
          <p:cNvSpPr>
            <a:spLocks noGrp="1"/>
          </p:cNvSpPr>
          <p:nvPr>
            <p:ph type="sldNum" sz="quarter" idx="11"/>
          </p:nvPr>
        </p:nvSpPr>
        <p:spPr>
          <a:xfrm>
            <a:off x="10735737" y="6228621"/>
            <a:ext cx="1317415" cy="596291"/>
          </a:xfrm>
          <a:prstGeom prst="rect">
            <a:avLst/>
          </a:prstGeom>
        </p:spPr>
        <p:txBody>
          <a:bodyPr anchor="ctr" anchorCtr="0"/>
          <a:lstStyle>
            <a:lvl1pPr algn="r">
              <a:defRPr sz="1600">
                <a:solidFill>
                  <a:schemeClr val="accent1"/>
                </a:solidFill>
              </a:defRPr>
            </a:lvl1pPr>
          </a:lstStyle>
          <a:p>
            <a:fld id="{E541C0C3-6BC4-E842-8D32-C8C1B7EB1A66}" type="slidenum">
              <a:rPr lang="en-US" smtClean="0"/>
              <a:t>‹#›</a:t>
            </a:fld>
            <a:endParaRPr lang="en-US"/>
          </a:p>
        </p:txBody>
      </p:sp>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Footer Placeholder 4"/>
          <p:cNvSpPr>
            <a:spLocks noGrp="1"/>
          </p:cNvSpPr>
          <p:nvPr>
            <p:ph type="ftr" sz="quarter" idx="3"/>
          </p:nvPr>
        </p:nvSpPr>
        <p:spPr>
          <a:xfrm>
            <a:off x="3686185" y="6246913"/>
            <a:ext cx="4983683" cy="578001"/>
          </a:xfrm>
          <a:prstGeom prst="rect">
            <a:avLst/>
          </a:prstGeom>
        </p:spPr>
        <p:txBody>
          <a:bodyPr anchor="ctr" anchorCtr="0"/>
          <a:lstStyle>
            <a:lvl1pPr>
              <a:defRPr sz="1600">
                <a:solidFill>
                  <a:srgbClr val="C71B27"/>
                </a:solidFill>
              </a:defRPr>
            </a:lvl1pPr>
          </a:lstStyle>
          <a:p>
            <a:endParaRPr lang="en-US"/>
          </a:p>
        </p:txBody>
      </p:sp>
      <p:sp>
        <p:nvSpPr>
          <p:cNvPr id="7" name="Slide Number Placeholder 5"/>
          <p:cNvSpPr>
            <a:spLocks noGrp="1"/>
          </p:cNvSpPr>
          <p:nvPr>
            <p:ph type="sldNum" sz="quarter" idx="4"/>
          </p:nvPr>
        </p:nvSpPr>
        <p:spPr>
          <a:xfrm>
            <a:off x="10735737" y="6228621"/>
            <a:ext cx="1317415" cy="596291"/>
          </a:xfrm>
          <a:prstGeom prst="rect">
            <a:avLst/>
          </a:prstGeom>
        </p:spPr>
        <p:txBody>
          <a:bodyPr anchor="ctr" anchorCtr="0"/>
          <a:lstStyle>
            <a:lvl1pPr algn="r">
              <a:defRPr sz="1600">
                <a:solidFill>
                  <a:schemeClr val="accent1"/>
                </a:solidFill>
              </a:defRPr>
            </a:lvl1pPr>
          </a:lstStyle>
          <a:p>
            <a:fld id="{E541C0C3-6BC4-E842-8D32-C8C1B7EB1A66}"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p:cNvSpPr/>
          <p:nvPr/>
        </p:nvSpPr>
        <p:spPr>
          <a:xfrm>
            <a:off x="1" y="6228622"/>
            <a:ext cx="12192000" cy="62938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606" y="6320395"/>
            <a:ext cx="1794932" cy="452940"/>
          </a:xfrm>
          <a:prstGeom prst="rect">
            <a:avLst/>
          </a:prstGeom>
        </p:spPr>
      </p:pic>
      <p:sp>
        <p:nvSpPr>
          <p:cNvPr id="12" name="Footer Placeholder 4"/>
          <p:cNvSpPr>
            <a:spLocks noGrp="1"/>
          </p:cNvSpPr>
          <p:nvPr>
            <p:ph type="ftr" sz="quarter" idx="3"/>
          </p:nvPr>
        </p:nvSpPr>
        <p:spPr>
          <a:xfrm>
            <a:off x="3686185" y="6246913"/>
            <a:ext cx="4983683" cy="578001"/>
          </a:xfrm>
          <a:prstGeom prst="rect">
            <a:avLst/>
          </a:prstGeom>
        </p:spPr>
        <p:txBody>
          <a:bodyPr anchor="ctr" anchorCtr="0"/>
          <a:lstStyle>
            <a:lvl1pPr>
              <a:defRPr sz="1600">
                <a:solidFill>
                  <a:srgbClr val="C71B27"/>
                </a:solidFill>
              </a:defRPr>
            </a:lvl1pPr>
          </a:lstStyle>
          <a:p>
            <a:endParaRPr lang="en-US"/>
          </a:p>
        </p:txBody>
      </p:sp>
      <p:sp>
        <p:nvSpPr>
          <p:cNvPr id="13" name="Slide Number Placeholder 5"/>
          <p:cNvSpPr>
            <a:spLocks noGrp="1"/>
          </p:cNvSpPr>
          <p:nvPr>
            <p:ph type="sldNum" sz="quarter" idx="4"/>
          </p:nvPr>
        </p:nvSpPr>
        <p:spPr>
          <a:xfrm>
            <a:off x="10735737" y="6228621"/>
            <a:ext cx="1317415" cy="596291"/>
          </a:xfrm>
          <a:prstGeom prst="rect">
            <a:avLst/>
          </a:prstGeom>
        </p:spPr>
        <p:txBody>
          <a:bodyPr anchor="ctr" anchorCtr="0"/>
          <a:lstStyle>
            <a:lvl1pPr algn="r">
              <a:defRPr sz="1600">
                <a:solidFill>
                  <a:schemeClr val="accent1"/>
                </a:solidFill>
              </a:defRPr>
            </a:lvl1pPr>
          </a:lstStyle>
          <a:p>
            <a:fld id="{E541C0C3-6BC4-E842-8D32-C8C1B7EB1A66}"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1"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48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063240"/>
          </a:xfrm>
        </p:spPr>
        <p:txBody>
          <a:bodyPr lIns="91438" rIns="91438">
            <a:normAutofit/>
          </a:bodyPr>
          <a:lstStyle>
            <a:lvl1pPr marL="0" indent="0">
              <a:buNone/>
              <a:defRPr sz="2000">
                <a:solidFill>
                  <a:srgbClr val="FFFFFF"/>
                </a:solidFill>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smtClean="0"/>
              <a:t>Click to edit Master text styles</a:t>
            </a:r>
          </a:p>
        </p:txBody>
      </p:sp>
      <p:sp>
        <p:nvSpPr>
          <p:cNvPr id="6" name="Footer Placeholder 5"/>
          <p:cNvSpPr>
            <a:spLocks noGrp="1"/>
          </p:cNvSpPr>
          <p:nvPr>
            <p:ph type="ftr" sz="quarter" idx="11"/>
          </p:nvPr>
        </p:nvSpPr>
        <p:spPr>
          <a:xfrm>
            <a:off x="4800600" y="6459788"/>
            <a:ext cx="4648200" cy="365125"/>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9900462" y="6459788"/>
            <a:ext cx="1312025" cy="365125"/>
          </a:xfrm>
          <a:prstGeom prst="rect">
            <a:avLst/>
          </a:prstGeom>
        </p:spPr>
        <p:txBody>
          <a:bodyPr/>
          <a:lstStyle>
            <a:lvl1pPr>
              <a:defRPr>
                <a:solidFill>
                  <a:schemeClr val="tx2"/>
                </a:solidFill>
              </a:defRPr>
            </a:lvl1pPr>
          </a:lstStyle>
          <a:p>
            <a:fld id="{E541C0C3-6BC4-E842-8D32-C8C1B7EB1A66}" type="slidenum">
              <a:rPr lang="en-US" smtClean="0"/>
              <a:t>‹#›</a:t>
            </a:fld>
            <a:endParaRPr lang="en-US"/>
          </a:p>
        </p:txBody>
      </p:sp>
      <p:sp>
        <p:nvSpPr>
          <p:cNvPr id="10" name="Rectangle 9"/>
          <p:cNvSpPr/>
          <p:nvPr/>
        </p:nvSpPr>
        <p:spPr>
          <a:xfrm>
            <a:off x="4" y="6228622"/>
            <a:ext cx="4040071" cy="62938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606" y="6320395"/>
            <a:ext cx="1794932" cy="452940"/>
          </a:xfrm>
          <a:prstGeom prst="rect">
            <a:avLst/>
          </a:prstGeom>
        </p:spPr>
      </p:pic>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4"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0"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38" tIns="0" rIns="91438" bIns="0" anchor="b">
            <a:noAutofit/>
          </a:bodyPr>
          <a:lstStyle>
            <a:lvl1pPr>
              <a:defRPr sz="48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0" y="2"/>
            <a:ext cx="12191985" cy="4915076"/>
          </a:xfrm>
          <a:solidFill>
            <a:schemeClr val="bg2">
              <a:lumMod val="90000"/>
            </a:schemeClr>
          </a:solidFill>
        </p:spPr>
        <p:txBody>
          <a:bodyPr lIns="457189" tIns="457189" anchor="t"/>
          <a:lstStyle>
            <a:lvl1pPr marL="0" indent="0">
              <a:buNone/>
              <a:defRPr sz="4267"/>
            </a:lvl1pPr>
            <a:lvl2pPr marL="609570" indent="0">
              <a:buNone/>
              <a:defRPr sz="3733"/>
            </a:lvl2pPr>
            <a:lvl3pPr marL="1219140" indent="0">
              <a:buNone/>
              <a:defRPr sz="3200"/>
            </a:lvl3pPr>
            <a:lvl4pPr marL="1828709" indent="0">
              <a:buNone/>
              <a:defRPr sz="2667"/>
            </a:lvl4pPr>
            <a:lvl5pPr marL="2438278" indent="0">
              <a:buNone/>
              <a:defRPr sz="2667"/>
            </a:lvl5pPr>
            <a:lvl6pPr marL="3047848" indent="0">
              <a:buNone/>
              <a:defRPr sz="2667"/>
            </a:lvl6pPr>
            <a:lvl7pPr marL="3657418" indent="0">
              <a:buNone/>
              <a:defRPr sz="2667"/>
            </a:lvl7pPr>
            <a:lvl8pPr marL="4266987" indent="0">
              <a:buNone/>
              <a:defRPr sz="2667"/>
            </a:lvl8pPr>
            <a:lvl9pPr marL="4876557" indent="0">
              <a:buNone/>
              <a:defRPr sz="2667"/>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38" tIns="0" rIns="91438" bIns="0">
            <a:normAutofit/>
          </a:bodyPr>
          <a:lstStyle>
            <a:lvl1pPr marL="0" indent="0">
              <a:spcBef>
                <a:spcPts val="0"/>
              </a:spcBef>
              <a:spcAft>
                <a:spcPts val="800"/>
              </a:spcAft>
              <a:buNone/>
              <a:defRPr sz="2000">
                <a:solidFill>
                  <a:srgbClr val="FFFFFF"/>
                </a:solidFill>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smtClean="0"/>
              <a:t>Click to edit Master text styles</a:t>
            </a:r>
          </a:p>
        </p:txBody>
      </p:sp>
      <p:sp>
        <p:nvSpPr>
          <p:cNvPr id="5" name="Date Placeholder 4"/>
          <p:cNvSpPr>
            <a:spLocks noGrp="1"/>
          </p:cNvSpPr>
          <p:nvPr>
            <p:ph type="dt" sz="half" idx="10"/>
          </p:nvPr>
        </p:nvSpPr>
        <p:spPr>
          <a:xfrm>
            <a:off x="1097285" y="6459788"/>
            <a:ext cx="2472271" cy="365125"/>
          </a:xfrm>
          <a:prstGeom prst="rect">
            <a:avLst/>
          </a:prstGeom>
        </p:spPr>
        <p:txBody>
          <a:bodyPr lIns="91438" tIns="45719" rIns="91438" bIns="45719"/>
          <a:lstStyle/>
          <a:p>
            <a:fld id="{FAA52D1B-8B50-474A-B1A1-3604A6B2F976}" type="datetimeFigureOut">
              <a:rPr lang="en-US" smtClean="0"/>
              <a:t>9/25/17</a:t>
            </a:fld>
            <a:endParaRPr lang="en-US"/>
          </a:p>
        </p:txBody>
      </p:sp>
      <p:sp>
        <p:nvSpPr>
          <p:cNvPr id="6" name="Footer Placeholder 5"/>
          <p:cNvSpPr>
            <a:spLocks noGrp="1"/>
          </p:cNvSpPr>
          <p:nvPr>
            <p:ph type="ftr" sz="quarter" idx="11"/>
          </p:nvPr>
        </p:nvSpPr>
        <p:spPr>
          <a:xfrm>
            <a:off x="3686187" y="6459788"/>
            <a:ext cx="4822804"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9900462" y="6459788"/>
            <a:ext cx="1312025" cy="365125"/>
          </a:xfrm>
          <a:prstGeom prst="rect">
            <a:avLst/>
          </a:prstGeom>
        </p:spPr>
        <p:txBody>
          <a:bodyPr/>
          <a:lstStyle/>
          <a:p>
            <a:fld id="{E541C0C3-6BC4-E842-8D32-C8C1B7EB1A66}" type="slidenum">
              <a:rPr lang="en-US" smtClean="0"/>
              <a:t>‹#›</a:t>
            </a:fld>
            <a:endParaRPr lang="en-US"/>
          </a:p>
        </p:txBody>
      </p:sp>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228622"/>
            <a:ext cx="12192000" cy="62938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450757"/>
          </a:xfrm>
          <a:prstGeom prst="rect">
            <a:avLst/>
          </a:prstGeom>
        </p:spPr>
        <p:txBody>
          <a:bodyPr vert="horz" lIns="91438" tIns="45719" rIns="91438" bIns="45719"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5"/>
            <a:ext cx="10058400" cy="4023360"/>
          </a:xfrm>
          <a:prstGeom prst="rect">
            <a:avLst/>
          </a:prstGeom>
        </p:spPr>
        <p:txBody>
          <a:bodyPr vert="horz" lIns="0" tIns="45719" rIns="0"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1606" y="6320395"/>
            <a:ext cx="1794932" cy="452940"/>
          </a:xfrm>
          <a:prstGeom prst="rect">
            <a:avLst/>
          </a:prstGeom>
        </p:spPr>
      </p:pic>
      <p:sp>
        <p:nvSpPr>
          <p:cNvPr id="14" name="Footer Placeholder 4"/>
          <p:cNvSpPr>
            <a:spLocks noGrp="1"/>
          </p:cNvSpPr>
          <p:nvPr>
            <p:ph type="ftr" sz="quarter" idx="3"/>
          </p:nvPr>
        </p:nvSpPr>
        <p:spPr>
          <a:xfrm>
            <a:off x="3686185" y="6246913"/>
            <a:ext cx="4983683" cy="578001"/>
          </a:xfrm>
          <a:prstGeom prst="rect">
            <a:avLst/>
          </a:prstGeom>
        </p:spPr>
        <p:txBody>
          <a:bodyPr lIns="91438" tIns="45719" rIns="91438" bIns="45719" anchor="ctr" anchorCtr="0"/>
          <a:lstStyle>
            <a:lvl1pPr>
              <a:defRPr sz="1600">
                <a:solidFill>
                  <a:srgbClr val="C71B27"/>
                </a:solidFill>
              </a:defRPr>
            </a:lvl1pPr>
          </a:lstStyle>
          <a:p>
            <a:endParaRPr lang="en-US"/>
          </a:p>
        </p:txBody>
      </p:sp>
      <p:sp>
        <p:nvSpPr>
          <p:cNvPr id="15" name="Slide Number Placeholder 5"/>
          <p:cNvSpPr>
            <a:spLocks noGrp="1"/>
          </p:cNvSpPr>
          <p:nvPr>
            <p:ph type="sldNum" sz="quarter" idx="4"/>
          </p:nvPr>
        </p:nvSpPr>
        <p:spPr>
          <a:xfrm>
            <a:off x="10735737" y="6228621"/>
            <a:ext cx="1317415" cy="596291"/>
          </a:xfrm>
          <a:prstGeom prst="rect">
            <a:avLst/>
          </a:prstGeom>
        </p:spPr>
        <p:txBody>
          <a:bodyPr lIns="91438" tIns="45719" rIns="91438" bIns="45719" anchor="ctr" anchorCtr="0"/>
          <a:lstStyle>
            <a:lvl1pPr algn="r">
              <a:defRPr sz="1600">
                <a:solidFill>
                  <a:schemeClr val="accent1"/>
                </a:solidFill>
              </a:defRPr>
            </a:lvl1pPr>
          </a:lstStyle>
          <a:p>
            <a:fld id="{E541C0C3-6BC4-E842-8D32-C8C1B7EB1A66}" type="slidenum">
              <a:rPr lang="en-US" smtClean="0"/>
              <a:t>‹#›</a:t>
            </a:fld>
            <a:endParaRPr lang="en-US"/>
          </a:p>
        </p:txBody>
      </p:sp>
    </p:spTree>
    <p:extLst>
      <p:ext uri="{BB962C8B-B14F-4D97-AF65-F5344CB8AC3E}">
        <p14:creationId xmlns:p14="http://schemas.microsoft.com/office/powerpoint/2010/main" val="6025199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l" defTabSz="1219140" rtl="0" eaLnBrk="1" latinLnBrk="0" hangingPunct="1">
        <a:lnSpc>
          <a:spcPct val="85000"/>
        </a:lnSpc>
        <a:spcBef>
          <a:spcPct val="0"/>
        </a:spcBef>
        <a:buNone/>
        <a:defRPr sz="6400" kern="1200" spc="-67" baseline="0">
          <a:solidFill>
            <a:schemeClr val="tx1">
              <a:lumMod val="75000"/>
              <a:lumOff val="25000"/>
            </a:schemeClr>
          </a:solidFill>
          <a:latin typeface="+mj-lt"/>
          <a:ea typeface="+mj-ea"/>
          <a:cs typeface="+mj-cs"/>
        </a:defRPr>
      </a:lvl1pPr>
    </p:titleStyle>
    <p:bodyStyle>
      <a:lvl1pPr marL="121914" indent="-121914" algn="l" defTabSz="1219140" rtl="0" eaLnBrk="1" latinLnBrk="0" hangingPunct="1">
        <a:lnSpc>
          <a:spcPct val="90000"/>
        </a:lnSpc>
        <a:spcBef>
          <a:spcPts val="1600"/>
        </a:spcBef>
        <a:spcAft>
          <a:spcPts val="267"/>
        </a:spcAft>
        <a:buClr>
          <a:schemeClr val="accent1"/>
        </a:buClr>
        <a:buSzPct val="100000"/>
        <a:buFont typeface="Calibri" panose="020F0502020204030204" pitchFamily="34" charset="0"/>
        <a:buChar char=" "/>
        <a:defRPr sz="2667" kern="1200">
          <a:solidFill>
            <a:schemeClr val="tx1">
              <a:lumMod val="75000"/>
              <a:lumOff val="25000"/>
            </a:schemeClr>
          </a:solidFill>
          <a:latin typeface="+mn-lt"/>
          <a:ea typeface="+mn-ea"/>
          <a:cs typeface="+mn-cs"/>
        </a:defRPr>
      </a:lvl1pPr>
      <a:lvl2pPr marL="512038" indent="-243829" algn="l" defTabSz="1219140" rtl="0" eaLnBrk="1" latinLnBrk="0" hangingPunct="1">
        <a:lnSpc>
          <a:spcPct val="90000"/>
        </a:lnSpc>
        <a:spcBef>
          <a:spcPts val="267"/>
        </a:spcBef>
        <a:spcAft>
          <a:spcPts val="533"/>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755866" indent="-243829" algn="l" defTabSz="1219140" rtl="0" eaLnBrk="1" latinLnBrk="0" hangingPunct="1">
        <a:lnSpc>
          <a:spcPct val="90000"/>
        </a:lnSpc>
        <a:spcBef>
          <a:spcPts val="267"/>
        </a:spcBef>
        <a:spcAft>
          <a:spcPts val="533"/>
        </a:spcAft>
        <a:buClr>
          <a:schemeClr val="accent1"/>
        </a:buClr>
        <a:buFont typeface="Calibri" pitchFamily="34" charset="0"/>
        <a:buChar char="◦"/>
        <a:defRPr sz="1867" kern="1200">
          <a:solidFill>
            <a:schemeClr val="tx1">
              <a:lumMod val="75000"/>
              <a:lumOff val="25000"/>
            </a:schemeClr>
          </a:solidFill>
          <a:latin typeface="+mn-lt"/>
          <a:ea typeface="+mn-ea"/>
          <a:cs typeface="+mn-cs"/>
        </a:defRPr>
      </a:lvl3pPr>
      <a:lvl4pPr marL="999694" indent="-243829" algn="l" defTabSz="1219140" rtl="0" eaLnBrk="1" latinLnBrk="0" hangingPunct="1">
        <a:lnSpc>
          <a:spcPct val="90000"/>
        </a:lnSpc>
        <a:spcBef>
          <a:spcPts val="267"/>
        </a:spcBef>
        <a:spcAft>
          <a:spcPts val="533"/>
        </a:spcAft>
        <a:buClr>
          <a:schemeClr val="accent1"/>
        </a:buClr>
        <a:buFont typeface="Calibri" pitchFamily="34" charset="0"/>
        <a:buChar char="◦"/>
        <a:defRPr sz="1867" kern="1200">
          <a:solidFill>
            <a:schemeClr val="tx1">
              <a:lumMod val="75000"/>
              <a:lumOff val="25000"/>
            </a:schemeClr>
          </a:solidFill>
          <a:latin typeface="+mn-lt"/>
          <a:ea typeface="+mn-ea"/>
          <a:cs typeface="+mn-cs"/>
        </a:defRPr>
      </a:lvl4pPr>
      <a:lvl5pPr marL="1243522" indent="-243829" algn="l" defTabSz="1219140" rtl="0" eaLnBrk="1" latinLnBrk="0" hangingPunct="1">
        <a:lnSpc>
          <a:spcPct val="90000"/>
        </a:lnSpc>
        <a:spcBef>
          <a:spcPts val="267"/>
        </a:spcBef>
        <a:spcAft>
          <a:spcPts val="533"/>
        </a:spcAft>
        <a:buClr>
          <a:schemeClr val="accent1"/>
        </a:buClr>
        <a:buFont typeface="Calibri" pitchFamily="34" charset="0"/>
        <a:buChar char="◦"/>
        <a:defRPr sz="1867" kern="1200">
          <a:solidFill>
            <a:schemeClr val="tx1">
              <a:lumMod val="75000"/>
              <a:lumOff val="25000"/>
            </a:schemeClr>
          </a:solidFill>
          <a:latin typeface="+mn-lt"/>
          <a:ea typeface="+mn-ea"/>
          <a:cs typeface="+mn-cs"/>
        </a:defRPr>
      </a:lvl5pPr>
      <a:lvl6pPr marL="1466594" indent="-304784" algn="l" defTabSz="1219140" rtl="0" eaLnBrk="1" latinLnBrk="0" hangingPunct="1">
        <a:lnSpc>
          <a:spcPct val="90000"/>
        </a:lnSpc>
        <a:spcBef>
          <a:spcPts val="267"/>
        </a:spcBef>
        <a:spcAft>
          <a:spcPts val="533"/>
        </a:spcAft>
        <a:buClr>
          <a:schemeClr val="accent1"/>
        </a:buClr>
        <a:buFont typeface="Calibri" pitchFamily="34" charset="0"/>
        <a:buChar char="◦"/>
        <a:defRPr sz="1867" kern="1200">
          <a:solidFill>
            <a:schemeClr val="tx1">
              <a:lumMod val="75000"/>
              <a:lumOff val="25000"/>
            </a:schemeClr>
          </a:solidFill>
          <a:latin typeface="+mn-lt"/>
          <a:ea typeface="+mn-ea"/>
          <a:cs typeface="+mn-cs"/>
        </a:defRPr>
      </a:lvl6pPr>
      <a:lvl7pPr marL="1733247" indent="-304784" algn="l" defTabSz="1219140" rtl="0" eaLnBrk="1" latinLnBrk="0" hangingPunct="1">
        <a:lnSpc>
          <a:spcPct val="90000"/>
        </a:lnSpc>
        <a:spcBef>
          <a:spcPts val="267"/>
        </a:spcBef>
        <a:spcAft>
          <a:spcPts val="533"/>
        </a:spcAft>
        <a:buClr>
          <a:schemeClr val="accent1"/>
        </a:buClr>
        <a:buFont typeface="Calibri" pitchFamily="34" charset="0"/>
        <a:buChar char="◦"/>
        <a:defRPr sz="1867" kern="1200">
          <a:solidFill>
            <a:schemeClr val="tx1">
              <a:lumMod val="75000"/>
              <a:lumOff val="25000"/>
            </a:schemeClr>
          </a:solidFill>
          <a:latin typeface="+mn-lt"/>
          <a:ea typeface="+mn-ea"/>
          <a:cs typeface="+mn-cs"/>
        </a:defRPr>
      </a:lvl7pPr>
      <a:lvl8pPr marL="1999901" indent="-304784" algn="l" defTabSz="1219140" rtl="0" eaLnBrk="1" latinLnBrk="0" hangingPunct="1">
        <a:lnSpc>
          <a:spcPct val="90000"/>
        </a:lnSpc>
        <a:spcBef>
          <a:spcPts val="267"/>
        </a:spcBef>
        <a:spcAft>
          <a:spcPts val="533"/>
        </a:spcAft>
        <a:buClr>
          <a:schemeClr val="accent1"/>
        </a:buClr>
        <a:buFont typeface="Calibri" pitchFamily="34" charset="0"/>
        <a:buChar char="◦"/>
        <a:defRPr sz="1867" kern="1200">
          <a:solidFill>
            <a:schemeClr val="tx1">
              <a:lumMod val="75000"/>
              <a:lumOff val="25000"/>
            </a:schemeClr>
          </a:solidFill>
          <a:latin typeface="+mn-lt"/>
          <a:ea typeface="+mn-ea"/>
          <a:cs typeface="+mn-cs"/>
        </a:defRPr>
      </a:lvl8pPr>
      <a:lvl9pPr marL="2266554" indent="-304784" algn="l" defTabSz="1219140" rtl="0" eaLnBrk="1" latinLnBrk="0" hangingPunct="1">
        <a:lnSpc>
          <a:spcPct val="90000"/>
        </a:lnSpc>
        <a:spcBef>
          <a:spcPts val="267"/>
        </a:spcBef>
        <a:spcAft>
          <a:spcPts val="533"/>
        </a:spcAft>
        <a:buClr>
          <a:schemeClr val="accent1"/>
        </a:buClr>
        <a:buFont typeface="Calibri" pitchFamily="34" charset="0"/>
        <a:buChar char="◦"/>
        <a:defRPr sz="1867" kern="1200">
          <a:solidFill>
            <a:schemeClr val="tx1">
              <a:lumMod val="75000"/>
              <a:lumOff val="25000"/>
            </a:schemeClr>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gif"/><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image" Target="../media/image19.tiff"/></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hyperlink" Target="https://github.com/hms-dbmi/brainmapr" TargetMode="External"/><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2.emf"/></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2.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000" b="1" dirty="0">
                <a:solidFill>
                  <a:schemeClr val="accent2"/>
                </a:solidFill>
              </a:rPr>
              <a:t>R/Bioconductor for single cell </a:t>
            </a:r>
            <a:r>
              <a:rPr lang="en-US" sz="5000" b="1" dirty="0" err="1">
                <a:solidFill>
                  <a:schemeClr val="accent2"/>
                </a:solidFill>
              </a:rPr>
              <a:t>RNAseq</a:t>
            </a:r>
            <a:r>
              <a:rPr lang="en-US" sz="5000" b="1" dirty="0">
                <a:solidFill>
                  <a:schemeClr val="accent2"/>
                </a:solidFill>
              </a:rPr>
              <a:t> data </a:t>
            </a:r>
            <a:r>
              <a:rPr lang="en-US" sz="5000" b="1" dirty="0" smtClean="0">
                <a:solidFill>
                  <a:schemeClr val="accent2"/>
                </a:solidFill>
              </a:rPr>
              <a:t>analysis: </a:t>
            </a:r>
            <a:r>
              <a:rPr lang="en-US" sz="5000" dirty="0"/>
              <a:t>Identifying and characterizing single cell subpopulations with </a:t>
            </a:r>
            <a:r>
              <a:rPr lang="en-US" sz="5000" dirty="0" smtClean="0"/>
              <a:t>PAGODA</a:t>
            </a:r>
            <a:endParaRPr lang="en-US" sz="5000" dirty="0">
              <a:solidFill>
                <a:schemeClr val="accent2"/>
              </a:solidFill>
            </a:endParaRPr>
          </a:p>
        </p:txBody>
      </p:sp>
      <p:sp>
        <p:nvSpPr>
          <p:cNvPr id="3" name="Subtitle 2"/>
          <p:cNvSpPr>
            <a:spLocks noGrp="1"/>
          </p:cNvSpPr>
          <p:nvPr>
            <p:ph type="subTitle" idx="1"/>
          </p:nvPr>
        </p:nvSpPr>
        <p:spPr/>
        <p:txBody>
          <a:bodyPr>
            <a:normAutofit lnSpcReduction="10000"/>
          </a:bodyPr>
          <a:lstStyle/>
          <a:p>
            <a:r>
              <a:rPr lang="en-US" sz="3000" b="1" dirty="0"/>
              <a:t>Jean Fan </a:t>
            </a:r>
          </a:p>
          <a:p>
            <a:r>
              <a:rPr lang="en-US" sz="1500" b="1" dirty="0" smtClean="0"/>
              <a:t>PhD </a:t>
            </a:r>
            <a:r>
              <a:rPr lang="en-US" sz="1500" b="1" dirty="0"/>
              <a:t>Candidate in Bioinformatics and Integrative Genomics / </a:t>
            </a:r>
            <a:r>
              <a:rPr lang="en-US" sz="1500" b="1" dirty="0" err="1"/>
              <a:t>Kharchenko</a:t>
            </a:r>
            <a:r>
              <a:rPr lang="en-US" sz="1500" b="1" dirty="0"/>
              <a:t> Lab / Harvard Medical </a:t>
            </a:r>
            <a:r>
              <a:rPr lang="en-US" sz="1500" b="1" dirty="0" smtClean="0"/>
              <a:t>School</a:t>
            </a:r>
            <a:endParaRPr lang="en-US" sz="1500" b="1" dirty="0"/>
          </a:p>
        </p:txBody>
      </p:sp>
    </p:spTree>
    <p:extLst>
      <p:ext uri="{BB962C8B-B14F-4D97-AF65-F5344CB8AC3E}">
        <p14:creationId xmlns:p14="http://schemas.microsoft.com/office/powerpoint/2010/main" val="1653004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p:cNvSpPr>
          <p:nvPr>
            <p:ph type="title"/>
          </p:nvPr>
        </p:nvSpPr>
        <p:spPr>
          <a:prstGeom prst="rect">
            <a:avLst/>
          </a:prstGeom>
        </p:spPr>
        <p:txBody>
          <a:bodyPr>
            <a:normAutofit/>
          </a:bodyPr>
          <a:lstStyle/>
          <a:p>
            <a:r>
              <a:rPr sz="4000" dirty="0"/>
              <a:t>PAGODA overview: assess expression within annotated pathways and de novo gene sets</a:t>
            </a:r>
          </a:p>
        </p:txBody>
      </p:sp>
      <p:pic>
        <p:nvPicPr>
          <p:cNvPr id="253" name="image34.png"/>
          <p:cNvPicPr>
            <a:picLocks noChangeAspect="1"/>
          </p:cNvPicPr>
          <p:nvPr/>
        </p:nvPicPr>
        <p:blipFill>
          <a:blip r:embed="rId3">
            <a:extLst/>
          </a:blip>
          <a:srcRect b="33871"/>
          <a:stretch>
            <a:fillRect/>
          </a:stretch>
        </p:blipFill>
        <p:spPr>
          <a:xfrm>
            <a:off x="1919155" y="2169747"/>
            <a:ext cx="8353692" cy="2303184"/>
          </a:xfrm>
          <a:prstGeom prst="rect">
            <a:avLst/>
          </a:prstGeom>
          <a:ln w="12700">
            <a:miter lim="400000"/>
          </a:ln>
        </p:spPr>
      </p:pic>
      <p:pic>
        <p:nvPicPr>
          <p:cNvPr id="254" name="image34.png"/>
          <p:cNvPicPr>
            <a:picLocks noChangeAspect="1"/>
          </p:cNvPicPr>
          <p:nvPr/>
        </p:nvPicPr>
        <p:blipFill>
          <a:blip r:embed="rId3">
            <a:extLst/>
          </a:blip>
          <a:srcRect l="32589" t="72582" r="40970" b="7072"/>
          <a:stretch>
            <a:fillRect/>
          </a:stretch>
        </p:blipFill>
        <p:spPr>
          <a:xfrm>
            <a:off x="4628649" y="3686545"/>
            <a:ext cx="2208716" cy="708601"/>
          </a:xfrm>
          <a:prstGeom prst="rect">
            <a:avLst/>
          </a:prstGeom>
          <a:ln w="12700">
            <a:miter lim="400000"/>
          </a:ln>
        </p:spPr>
      </p:pic>
    </p:spTree>
    <p:extLst>
      <p:ext uri="{BB962C8B-B14F-4D97-AF65-F5344CB8AC3E}">
        <p14:creationId xmlns:p14="http://schemas.microsoft.com/office/powerpoint/2010/main" val="1660546157"/>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p:cNvSpPr>
          <p:nvPr>
            <p:ph type="title"/>
          </p:nvPr>
        </p:nvSpPr>
        <p:spPr>
          <a:prstGeom prst="rect">
            <a:avLst/>
          </a:prstGeom>
        </p:spPr>
        <p:txBody>
          <a:bodyPr>
            <a:normAutofit/>
          </a:bodyPr>
          <a:lstStyle/>
          <a:p>
            <a:r>
              <a:rPr sz="4000" dirty="0"/>
              <a:t>PAGODA overview: assess expression within annotated pathways and de novo gene sets</a:t>
            </a:r>
          </a:p>
        </p:txBody>
      </p:sp>
      <p:pic>
        <p:nvPicPr>
          <p:cNvPr id="259" name="image34.png"/>
          <p:cNvPicPr>
            <a:picLocks noChangeAspect="1"/>
          </p:cNvPicPr>
          <p:nvPr/>
        </p:nvPicPr>
        <p:blipFill>
          <a:blip r:embed="rId3">
            <a:extLst/>
          </a:blip>
          <a:srcRect b="33871"/>
          <a:stretch>
            <a:fillRect/>
          </a:stretch>
        </p:blipFill>
        <p:spPr>
          <a:xfrm>
            <a:off x="1919155" y="2169747"/>
            <a:ext cx="8353692" cy="2303184"/>
          </a:xfrm>
          <a:prstGeom prst="rect">
            <a:avLst/>
          </a:prstGeom>
          <a:ln w="12700">
            <a:miter lim="400000"/>
          </a:ln>
        </p:spPr>
      </p:pic>
      <p:pic>
        <p:nvPicPr>
          <p:cNvPr id="260" name="image34.png"/>
          <p:cNvPicPr>
            <a:picLocks noChangeAspect="1"/>
          </p:cNvPicPr>
          <p:nvPr/>
        </p:nvPicPr>
        <p:blipFill>
          <a:blip r:embed="rId3">
            <a:extLst/>
          </a:blip>
          <a:srcRect l="32589" t="72582" r="40970" b="7072"/>
          <a:stretch>
            <a:fillRect/>
          </a:stretch>
        </p:blipFill>
        <p:spPr>
          <a:xfrm>
            <a:off x="4628649" y="3686545"/>
            <a:ext cx="2208716" cy="708601"/>
          </a:xfrm>
          <a:prstGeom prst="rect">
            <a:avLst/>
          </a:prstGeom>
          <a:ln w="12700">
            <a:miter lim="400000"/>
          </a:ln>
        </p:spPr>
      </p:pic>
      <p:pic>
        <p:nvPicPr>
          <p:cNvPr id="261" name="image34.png"/>
          <p:cNvPicPr>
            <a:picLocks noChangeAspect="1"/>
          </p:cNvPicPr>
          <p:nvPr/>
        </p:nvPicPr>
        <p:blipFill>
          <a:blip r:embed="rId3">
            <a:extLst/>
          </a:blip>
          <a:srcRect t="65510" r="68593"/>
          <a:stretch>
            <a:fillRect/>
          </a:stretch>
        </p:blipFill>
        <p:spPr>
          <a:xfrm>
            <a:off x="1919155" y="4451424"/>
            <a:ext cx="2623567" cy="1201237"/>
          </a:xfrm>
          <a:prstGeom prst="rect">
            <a:avLst/>
          </a:prstGeom>
          <a:ln w="12700">
            <a:miter lim="400000"/>
          </a:ln>
        </p:spPr>
      </p:pic>
    </p:spTree>
    <p:extLst>
      <p:ext uri="{BB962C8B-B14F-4D97-AF65-F5344CB8AC3E}">
        <p14:creationId xmlns:p14="http://schemas.microsoft.com/office/powerpoint/2010/main" val="1291528597"/>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normAutofit/>
          </a:bodyPr>
          <a:lstStyle/>
          <a:p>
            <a:r>
              <a:rPr sz="4000" dirty="0"/>
              <a:t>PAGODA overview: Identify pathways and gene sets exhibiting coordinated over dispersion</a:t>
            </a:r>
          </a:p>
        </p:txBody>
      </p:sp>
      <p:pic>
        <p:nvPicPr>
          <p:cNvPr id="266" name="image35.png"/>
          <p:cNvPicPr>
            <a:picLocks noChangeAspect="1"/>
          </p:cNvPicPr>
          <p:nvPr/>
        </p:nvPicPr>
        <p:blipFill>
          <a:blip r:embed="rId3">
            <a:extLst/>
          </a:blip>
          <a:stretch>
            <a:fillRect/>
          </a:stretch>
        </p:blipFill>
        <p:spPr>
          <a:xfrm>
            <a:off x="1919155" y="2169746"/>
            <a:ext cx="8353692" cy="3482916"/>
          </a:xfrm>
          <a:prstGeom prst="rect">
            <a:avLst/>
          </a:prstGeom>
          <a:ln w="12700">
            <a:miter lim="400000"/>
          </a:ln>
        </p:spPr>
      </p:pic>
    </p:spTree>
    <p:extLst>
      <p:ext uri="{BB962C8B-B14F-4D97-AF65-F5344CB8AC3E}">
        <p14:creationId xmlns:p14="http://schemas.microsoft.com/office/powerpoint/2010/main" val="2089558995"/>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p:cNvSpPr>
          <p:nvPr>
            <p:ph type="title"/>
          </p:nvPr>
        </p:nvSpPr>
        <p:spPr>
          <a:prstGeom prst="rect">
            <a:avLst/>
          </a:prstGeom>
        </p:spPr>
        <p:txBody>
          <a:bodyPr>
            <a:normAutofit/>
          </a:bodyPr>
          <a:lstStyle/>
          <a:p>
            <a:r>
              <a:rPr sz="4000" dirty="0"/>
              <a:t>PAGODA overview: Remove redundancy pathways and gene sets, and visualize</a:t>
            </a:r>
          </a:p>
        </p:txBody>
      </p:sp>
      <p:pic>
        <p:nvPicPr>
          <p:cNvPr id="271" name="image36.png"/>
          <p:cNvPicPr>
            <a:picLocks noChangeAspect="1"/>
          </p:cNvPicPr>
          <p:nvPr/>
        </p:nvPicPr>
        <p:blipFill>
          <a:blip r:embed="rId3">
            <a:extLst/>
          </a:blip>
          <a:stretch>
            <a:fillRect/>
          </a:stretch>
        </p:blipFill>
        <p:spPr>
          <a:xfrm>
            <a:off x="1919155" y="2169746"/>
            <a:ext cx="8353692" cy="3482916"/>
          </a:xfrm>
          <a:prstGeom prst="rect">
            <a:avLst/>
          </a:prstGeom>
          <a:ln w="12700">
            <a:miter lim="400000"/>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4383" y="2974930"/>
            <a:ext cx="4579208" cy="2677732"/>
          </a:xfrm>
          <a:prstGeom prst="rect">
            <a:avLst/>
          </a:prstGeom>
        </p:spPr>
      </p:pic>
    </p:spTree>
    <p:extLst>
      <p:ext uri="{BB962C8B-B14F-4D97-AF65-F5344CB8AC3E}">
        <p14:creationId xmlns:p14="http://schemas.microsoft.com/office/powerpoint/2010/main" val="852459459"/>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p:cNvSpPr>
          <p:nvPr>
            <p:ph type="title"/>
          </p:nvPr>
        </p:nvSpPr>
        <p:spPr>
          <a:prstGeom prst="rect">
            <a:avLst/>
          </a:prstGeom>
        </p:spPr>
        <p:txBody>
          <a:bodyPr>
            <a:noAutofit/>
          </a:bodyPr>
          <a:lstStyle>
            <a:lvl1pPr defTabSz="531622">
              <a:defRPr sz="3822"/>
            </a:lvl1pPr>
          </a:lstStyle>
          <a:p>
            <a:r>
              <a:rPr lang="en-US" sz="3400" dirty="0"/>
              <a:t>PAGODA is available as part of the SCDE package on </a:t>
            </a:r>
            <a:r>
              <a:rPr lang="en-US" sz="3400" dirty="0" err="1"/>
              <a:t>Bioconductor</a:t>
            </a:r>
            <a:r>
              <a:rPr lang="en-US" sz="3400" dirty="0"/>
              <a:t> and </a:t>
            </a:r>
            <a:r>
              <a:rPr lang="en-US" sz="3400" dirty="0" err="1"/>
              <a:t>Github</a:t>
            </a:r>
            <a:endParaRPr sz="3400" dirty="0"/>
          </a:p>
        </p:txBody>
      </p:sp>
      <p:sp>
        <p:nvSpPr>
          <p:cNvPr id="3" name="Rectangle 2"/>
          <p:cNvSpPr/>
          <p:nvPr/>
        </p:nvSpPr>
        <p:spPr>
          <a:xfrm>
            <a:off x="3331856" y="5054418"/>
            <a:ext cx="5734840" cy="646331"/>
          </a:xfrm>
          <a:prstGeom prst="rect">
            <a:avLst/>
          </a:prstGeom>
        </p:spPr>
        <p:txBody>
          <a:bodyPr wrap="none">
            <a:spAutoFit/>
          </a:bodyPr>
          <a:lstStyle/>
          <a:p>
            <a:r>
              <a:rPr lang="en-US" sz="3600" b="1" dirty="0" err="1">
                <a:solidFill>
                  <a:schemeClr val="accent2"/>
                </a:solidFill>
              </a:rPr>
              <a:t>pklab.med.harvard.edu</a:t>
            </a:r>
            <a:r>
              <a:rPr lang="en-US" sz="3600" b="1" dirty="0">
                <a:solidFill>
                  <a:schemeClr val="accent2"/>
                </a:solidFill>
              </a:rPr>
              <a:t>/</a:t>
            </a:r>
            <a:r>
              <a:rPr lang="en-US" sz="3600" b="1" dirty="0" err="1">
                <a:solidFill>
                  <a:schemeClr val="accent2"/>
                </a:solidFill>
              </a:rPr>
              <a:t>scde</a:t>
            </a:r>
            <a:endParaRPr lang="en-US" sz="3600" b="1" dirty="0">
              <a:solidFill>
                <a:schemeClr val="accent2"/>
              </a:solidFill>
            </a:endParaRPr>
          </a:p>
        </p:txBody>
      </p:sp>
      <p:pic>
        <p:nvPicPr>
          <p:cNvPr id="2" name="Picture 1" descr="Screen Shot 2017-03-01 at 11.16.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138" y="1893374"/>
            <a:ext cx="6284495" cy="3157247"/>
          </a:xfrm>
          <a:prstGeom prst="rect">
            <a:avLst/>
          </a:prstGeom>
        </p:spPr>
      </p:pic>
      <p:pic>
        <p:nvPicPr>
          <p:cNvPr id="4" name="Picture 3" descr="Screen Shot 2017-03-01 at 11.17.3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2602" y="1893374"/>
            <a:ext cx="4167293" cy="3161044"/>
          </a:xfrm>
          <a:prstGeom prst="rect">
            <a:avLst/>
          </a:prstGeom>
        </p:spPr>
      </p:pic>
    </p:spTree>
    <p:extLst>
      <p:ext uri="{BB962C8B-B14F-4D97-AF65-F5344CB8AC3E}">
        <p14:creationId xmlns:p14="http://schemas.microsoft.com/office/powerpoint/2010/main" val="1543139034"/>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prstGeom prst="rect">
            <a:avLst/>
          </a:prstGeom>
        </p:spPr>
        <p:txBody>
          <a:bodyPr>
            <a:normAutofit/>
          </a:bodyPr>
          <a:lstStyle/>
          <a:p>
            <a:r>
              <a:rPr sz="4000" dirty="0"/>
              <a:t>PAGODA applied to mouse neural progenitors identifies and characterizes subpopulations</a:t>
            </a:r>
          </a:p>
        </p:txBody>
      </p:sp>
      <p:pic>
        <p:nvPicPr>
          <p:cNvPr id="276" name="image41.tif"/>
          <p:cNvPicPr>
            <a:picLocks/>
          </p:cNvPicPr>
          <p:nvPr/>
        </p:nvPicPr>
        <p:blipFill>
          <a:blip r:embed="rId3">
            <a:extLst/>
          </a:blip>
          <a:srcRect r="31398" b="92506"/>
          <a:stretch>
            <a:fillRect/>
          </a:stretch>
        </p:blipFill>
        <p:spPr>
          <a:xfrm>
            <a:off x="1925838" y="2163063"/>
            <a:ext cx="5721583" cy="305592"/>
          </a:xfrm>
          <a:prstGeom prst="rect">
            <a:avLst/>
          </a:prstGeom>
          <a:ln w="12700">
            <a:miter lim="400000"/>
          </a:ln>
        </p:spPr>
      </p:pic>
      <p:pic>
        <p:nvPicPr>
          <p:cNvPr id="277" name="image41.tif"/>
          <p:cNvPicPr>
            <a:picLocks noChangeAspect="1"/>
          </p:cNvPicPr>
          <p:nvPr/>
        </p:nvPicPr>
        <p:blipFill>
          <a:blip r:embed="rId3">
            <a:extLst/>
          </a:blip>
          <a:srcRect l="6062" t="23206" r="31709" b="41325"/>
          <a:stretch>
            <a:fillRect/>
          </a:stretch>
        </p:blipFill>
        <p:spPr>
          <a:xfrm>
            <a:off x="2431435" y="2500235"/>
            <a:ext cx="5190056" cy="1446431"/>
          </a:xfrm>
          <a:prstGeom prst="rect">
            <a:avLst/>
          </a:prstGeom>
          <a:ln w="12700">
            <a:miter lim="400000"/>
          </a:ln>
        </p:spPr>
      </p:pic>
      <p:pic>
        <p:nvPicPr>
          <p:cNvPr id="278" name="image34.png"/>
          <p:cNvPicPr>
            <a:picLocks noChangeAspect="1"/>
          </p:cNvPicPr>
          <p:nvPr/>
        </p:nvPicPr>
        <p:blipFill>
          <a:blip r:embed="rId4">
            <a:extLst/>
          </a:blip>
          <a:srcRect l="32745" t="18610" r="41901" b="61043"/>
          <a:stretch>
            <a:fillRect/>
          </a:stretch>
        </p:blipFill>
        <p:spPr>
          <a:xfrm>
            <a:off x="9682028" y="4593349"/>
            <a:ext cx="2117968" cy="708601"/>
          </a:xfrm>
          <a:prstGeom prst="rect">
            <a:avLst/>
          </a:prstGeom>
          <a:ln w="12700">
            <a:miter lim="400000"/>
          </a:ln>
        </p:spPr>
      </p:pic>
      <p:sp>
        <p:nvSpPr>
          <p:cNvPr id="280" name="Shape 280"/>
          <p:cNvSpPr/>
          <p:nvPr/>
        </p:nvSpPr>
        <p:spPr>
          <a:xfrm>
            <a:off x="4682675" y="4072283"/>
            <a:ext cx="359074" cy="266804"/>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sz="1265"/>
              <a:t>cells</a:t>
            </a:r>
          </a:p>
        </p:txBody>
      </p:sp>
      <p:sp>
        <p:nvSpPr>
          <p:cNvPr id="281" name="Shape 281"/>
          <p:cNvSpPr/>
          <p:nvPr/>
        </p:nvSpPr>
        <p:spPr>
          <a:xfrm>
            <a:off x="7830696" y="3072139"/>
            <a:ext cx="1172886" cy="266804"/>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sz="1265"/>
              <a:t>pathway clusters</a:t>
            </a:r>
          </a:p>
        </p:txBody>
      </p:sp>
      <p:sp>
        <p:nvSpPr>
          <p:cNvPr id="282" name="Shape 282"/>
          <p:cNvSpPr/>
          <p:nvPr/>
        </p:nvSpPr>
        <p:spPr>
          <a:xfrm>
            <a:off x="2596588" y="3942101"/>
            <a:ext cx="4859801" cy="1"/>
          </a:xfrm>
          <a:prstGeom prst="line">
            <a:avLst/>
          </a:prstGeom>
          <a:ln w="63500">
            <a:solidFill>
              <a:srgbClr val="C82606"/>
            </a:solidFill>
            <a:miter lim="400000"/>
            <a:headEnd type="triangle"/>
            <a:tailEnd type="triangle"/>
          </a:ln>
        </p:spPr>
        <p:txBody>
          <a:bodyPr lIns="35719" tIns="35719" rIns="35719" bIns="35719" anchor="ctr"/>
          <a:lstStyle/>
          <a:p>
            <a:endParaRPr sz="1265"/>
          </a:p>
        </p:txBody>
      </p:sp>
      <p:sp>
        <p:nvSpPr>
          <p:cNvPr id="283" name="Shape 283"/>
          <p:cNvSpPr/>
          <p:nvPr/>
        </p:nvSpPr>
        <p:spPr>
          <a:xfrm>
            <a:off x="7721653" y="2549136"/>
            <a:ext cx="1" cy="1312811"/>
          </a:xfrm>
          <a:prstGeom prst="line">
            <a:avLst/>
          </a:prstGeom>
          <a:ln w="63500">
            <a:solidFill>
              <a:srgbClr val="C82606"/>
            </a:solidFill>
            <a:miter lim="400000"/>
            <a:headEnd type="triangle"/>
            <a:tailEnd type="triangle"/>
          </a:ln>
        </p:spPr>
        <p:txBody>
          <a:bodyPr lIns="35719" tIns="35719" rIns="35719" bIns="35719" anchor="ctr"/>
          <a:lstStyle/>
          <a:p>
            <a:endParaRPr sz="1265"/>
          </a:p>
        </p:txBody>
      </p:sp>
      <p:pic>
        <p:nvPicPr>
          <p:cNvPr id="11" name="image69.png"/>
          <p:cNvPicPr>
            <a:picLocks noChangeAspect="1"/>
          </p:cNvPicPr>
          <p:nvPr/>
        </p:nvPicPr>
        <p:blipFill>
          <a:blip r:embed="rId5">
            <a:extLst/>
          </a:blip>
          <a:stretch>
            <a:fillRect/>
          </a:stretch>
        </p:blipFill>
        <p:spPr>
          <a:xfrm>
            <a:off x="399598" y="2133450"/>
            <a:ext cx="1526239" cy="1427559"/>
          </a:xfrm>
          <a:prstGeom prst="rect">
            <a:avLst/>
          </a:prstGeom>
          <a:ln w="12700">
            <a:miter lim="400000"/>
          </a:ln>
        </p:spPr>
      </p:pic>
      <p:pic>
        <p:nvPicPr>
          <p:cNvPr id="12" name="image70.png"/>
          <p:cNvPicPr>
            <a:picLocks noChangeAspect="1"/>
          </p:cNvPicPr>
          <p:nvPr/>
        </p:nvPicPr>
        <p:blipFill>
          <a:blip r:embed="rId6">
            <a:extLst/>
          </a:blip>
          <a:srcRect b="23563"/>
          <a:stretch>
            <a:fillRect/>
          </a:stretch>
        </p:blipFill>
        <p:spPr>
          <a:xfrm>
            <a:off x="399598" y="3994464"/>
            <a:ext cx="1526239" cy="1753093"/>
          </a:xfrm>
          <a:prstGeom prst="rect">
            <a:avLst/>
          </a:prstGeom>
          <a:ln w="12700">
            <a:miter lim="400000"/>
          </a:ln>
        </p:spPr>
      </p:pic>
      <p:sp>
        <p:nvSpPr>
          <p:cNvPr id="13" name="TextBox 12"/>
          <p:cNvSpPr txBox="1"/>
          <p:nvPr/>
        </p:nvSpPr>
        <p:spPr>
          <a:xfrm>
            <a:off x="277943" y="3492613"/>
            <a:ext cx="1769547" cy="369332"/>
          </a:xfrm>
          <a:prstGeom prst="rect">
            <a:avLst/>
          </a:prstGeom>
          <a:noFill/>
        </p:spPr>
        <p:txBody>
          <a:bodyPr wrap="square" rtlCol="0">
            <a:spAutoFit/>
          </a:bodyPr>
          <a:lstStyle/>
          <a:p>
            <a:pPr algn="ctr"/>
            <a:r>
              <a:rPr lang="en-US"/>
              <a:t>Kun Zhang</a:t>
            </a:r>
            <a:endParaRPr lang="en-US" dirty="0"/>
          </a:p>
        </p:txBody>
      </p:sp>
      <p:sp>
        <p:nvSpPr>
          <p:cNvPr id="14" name="TextBox 13"/>
          <p:cNvSpPr txBox="1"/>
          <p:nvPr/>
        </p:nvSpPr>
        <p:spPr>
          <a:xfrm>
            <a:off x="277943" y="5705992"/>
            <a:ext cx="1769547" cy="369332"/>
          </a:xfrm>
          <a:prstGeom prst="rect">
            <a:avLst/>
          </a:prstGeom>
          <a:noFill/>
        </p:spPr>
        <p:txBody>
          <a:bodyPr wrap="square" rtlCol="0">
            <a:spAutoFit/>
          </a:bodyPr>
          <a:lstStyle/>
          <a:p>
            <a:pPr algn="ctr"/>
            <a:r>
              <a:rPr lang="en-US"/>
              <a:t>Jerold Chun</a:t>
            </a:r>
            <a:endParaRPr lang="en-US" dirty="0"/>
          </a:p>
        </p:txBody>
      </p:sp>
    </p:spTree>
    <p:extLst>
      <p:ext uri="{BB962C8B-B14F-4D97-AF65-F5344CB8AC3E}">
        <p14:creationId xmlns:p14="http://schemas.microsoft.com/office/powerpoint/2010/main" val="1046493261"/>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p:cNvSpPr>
          <p:nvPr>
            <p:ph type="title"/>
          </p:nvPr>
        </p:nvSpPr>
        <p:spPr>
          <a:prstGeom prst="rect">
            <a:avLst/>
          </a:prstGeom>
        </p:spPr>
        <p:txBody>
          <a:bodyPr>
            <a:normAutofit/>
          </a:bodyPr>
          <a:lstStyle/>
          <a:p>
            <a:r>
              <a:rPr sz="4000" dirty="0"/>
              <a:t>PAGODA applied to mouse neural progenitors identifies and characterizes subpopulations</a:t>
            </a:r>
          </a:p>
        </p:txBody>
      </p:sp>
      <p:pic>
        <p:nvPicPr>
          <p:cNvPr id="288" name="image41.tif"/>
          <p:cNvPicPr>
            <a:picLocks/>
          </p:cNvPicPr>
          <p:nvPr/>
        </p:nvPicPr>
        <p:blipFill>
          <a:blip r:embed="rId3">
            <a:extLst/>
          </a:blip>
          <a:srcRect r="31398" b="92506"/>
          <a:stretch>
            <a:fillRect/>
          </a:stretch>
        </p:blipFill>
        <p:spPr>
          <a:xfrm>
            <a:off x="1925838" y="2163063"/>
            <a:ext cx="5721583" cy="305592"/>
          </a:xfrm>
          <a:prstGeom prst="rect">
            <a:avLst/>
          </a:prstGeom>
          <a:ln w="12700">
            <a:miter lim="400000"/>
          </a:ln>
        </p:spPr>
      </p:pic>
      <p:pic>
        <p:nvPicPr>
          <p:cNvPr id="289" name="image41.tif"/>
          <p:cNvPicPr>
            <a:picLocks noChangeAspect="1"/>
          </p:cNvPicPr>
          <p:nvPr/>
        </p:nvPicPr>
        <p:blipFill>
          <a:blip r:embed="rId3">
            <a:extLst/>
          </a:blip>
          <a:srcRect l="6062" t="23206" r="31709" b="41325"/>
          <a:stretch>
            <a:fillRect/>
          </a:stretch>
        </p:blipFill>
        <p:spPr>
          <a:xfrm>
            <a:off x="2431435" y="2500235"/>
            <a:ext cx="5190056" cy="1446431"/>
          </a:xfrm>
          <a:prstGeom prst="rect">
            <a:avLst/>
          </a:prstGeom>
          <a:ln w="12700">
            <a:miter lim="400000"/>
          </a:ln>
        </p:spPr>
      </p:pic>
      <p:pic>
        <p:nvPicPr>
          <p:cNvPr id="7" name="image34.png"/>
          <p:cNvPicPr>
            <a:picLocks noChangeAspect="1"/>
          </p:cNvPicPr>
          <p:nvPr/>
        </p:nvPicPr>
        <p:blipFill>
          <a:blip r:embed="rId4">
            <a:extLst/>
          </a:blip>
          <a:srcRect l="32745" t="18610" r="41901" b="61043"/>
          <a:stretch>
            <a:fillRect/>
          </a:stretch>
        </p:blipFill>
        <p:spPr>
          <a:xfrm>
            <a:off x="9682028" y="4593349"/>
            <a:ext cx="2117968" cy="708601"/>
          </a:xfrm>
          <a:prstGeom prst="rect">
            <a:avLst/>
          </a:prstGeom>
          <a:ln w="12700">
            <a:miter lim="400000"/>
          </a:ln>
        </p:spPr>
      </p:pic>
    </p:spTree>
    <p:extLst>
      <p:ext uri="{BB962C8B-B14F-4D97-AF65-F5344CB8AC3E}">
        <p14:creationId xmlns:p14="http://schemas.microsoft.com/office/powerpoint/2010/main" val="1843978013"/>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p:cNvSpPr>
          <p:nvPr>
            <p:ph type="title"/>
          </p:nvPr>
        </p:nvSpPr>
        <p:spPr>
          <a:prstGeom prst="rect">
            <a:avLst/>
          </a:prstGeom>
        </p:spPr>
        <p:txBody>
          <a:bodyPr>
            <a:normAutofit/>
          </a:bodyPr>
          <a:lstStyle/>
          <a:p>
            <a:r>
              <a:rPr sz="4000" dirty="0"/>
              <a:t>PAGODA applied to mouse neural progenitors identifies and characterizes subpopulations</a:t>
            </a:r>
          </a:p>
        </p:txBody>
      </p:sp>
      <p:pic>
        <p:nvPicPr>
          <p:cNvPr id="296" name="image41.tif"/>
          <p:cNvPicPr>
            <a:picLocks/>
          </p:cNvPicPr>
          <p:nvPr/>
        </p:nvPicPr>
        <p:blipFill>
          <a:blip r:embed="rId3">
            <a:extLst/>
          </a:blip>
          <a:srcRect r="31398" b="92506"/>
          <a:stretch>
            <a:fillRect/>
          </a:stretch>
        </p:blipFill>
        <p:spPr>
          <a:xfrm>
            <a:off x="1925838" y="2163063"/>
            <a:ext cx="5721583" cy="305592"/>
          </a:xfrm>
          <a:prstGeom prst="rect">
            <a:avLst/>
          </a:prstGeom>
          <a:ln w="12700">
            <a:miter lim="400000"/>
          </a:ln>
        </p:spPr>
      </p:pic>
      <p:pic>
        <p:nvPicPr>
          <p:cNvPr id="297" name="image41.tif"/>
          <p:cNvPicPr>
            <a:picLocks noChangeAspect="1"/>
          </p:cNvPicPr>
          <p:nvPr/>
        </p:nvPicPr>
        <p:blipFill>
          <a:blip r:embed="rId3">
            <a:extLst/>
          </a:blip>
          <a:srcRect t="23206"/>
          <a:stretch>
            <a:fillRect/>
          </a:stretch>
        </p:blipFill>
        <p:spPr>
          <a:xfrm>
            <a:off x="1925836" y="2500233"/>
            <a:ext cx="8340328" cy="3131763"/>
          </a:xfrm>
          <a:prstGeom prst="rect">
            <a:avLst/>
          </a:prstGeom>
          <a:ln w="12700">
            <a:miter lim="400000"/>
          </a:ln>
        </p:spPr>
      </p:pic>
      <p:sp>
        <p:nvSpPr>
          <p:cNvPr id="300" name="Shape 300"/>
          <p:cNvSpPr/>
          <p:nvPr/>
        </p:nvSpPr>
        <p:spPr>
          <a:xfrm>
            <a:off x="7607093" y="2438025"/>
            <a:ext cx="2617192" cy="1450425"/>
          </a:xfrm>
          <a:prstGeom prst="rect">
            <a:avLst/>
          </a:prstGeom>
          <a:solidFill>
            <a:srgbClr val="FFFFFF"/>
          </a:solidFill>
          <a:ln w="12700">
            <a:miter lim="400000"/>
          </a:ln>
        </p:spPr>
        <p:txBody>
          <a:bodyPr lIns="35719" tIns="35719" rIns="35719" bIns="35719" anchor="ctr"/>
          <a:lstStyle/>
          <a:p>
            <a:endParaRPr sz="1265"/>
          </a:p>
        </p:txBody>
      </p:sp>
      <p:pic>
        <p:nvPicPr>
          <p:cNvPr id="8" name="image34.png"/>
          <p:cNvPicPr>
            <a:picLocks noChangeAspect="1"/>
          </p:cNvPicPr>
          <p:nvPr/>
        </p:nvPicPr>
        <p:blipFill>
          <a:blip r:embed="rId4">
            <a:extLst/>
          </a:blip>
          <a:srcRect l="32745" t="18610" r="41901" b="61043"/>
          <a:stretch>
            <a:fillRect/>
          </a:stretch>
        </p:blipFill>
        <p:spPr>
          <a:xfrm>
            <a:off x="9682028" y="4593349"/>
            <a:ext cx="2117968" cy="708601"/>
          </a:xfrm>
          <a:prstGeom prst="rect">
            <a:avLst/>
          </a:prstGeom>
          <a:ln w="12700">
            <a:miter lim="400000"/>
          </a:ln>
        </p:spPr>
      </p:pic>
      <p:pic>
        <p:nvPicPr>
          <p:cNvPr id="9" name="image34.png"/>
          <p:cNvPicPr>
            <a:picLocks noChangeAspect="1"/>
          </p:cNvPicPr>
          <p:nvPr/>
        </p:nvPicPr>
        <p:blipFill>
          <a:blip r:embed="rId4">
            <a:extLst/>
          </a:blip>
          <a:srcRect l="32589" t="72582" r="40970" b="7072"/>
          <a:stretch>
            <a:fillRect/>
          </a:stretch>
        </p:blipFill>
        <p:spPr>
          <a:xfrm>
            <a:off x="9636683" y="5228590"/>
            <a:ext cx="2208716" cy="708601"/>
          </a:xfrm>
          <a:prstGeom prst="rect">
            <a:avLst/>
          </a:prstGeom>
          <a:ln w="12700">
            <a:miter lim="400000"/>
          </a:ln>
        </p:spPr>
      </p:pic>
    </p:spTree>
    <p:extLst>
      <p:ext uri="{BB962C8B-B14F-4D97-AF65-F5344CB8AC3E}">
        <p14:creationId xmlns:p14="http://schemas.microsoft.com/office/powerpoint/2010/main" val="460958754"/>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p:cNvSpPr>
          <p:nvPr>
            <p:ph type="title"/>
          </p:nvPr>
        </p:nvSpPr>
        <p:spPr>
          <a:prstGeom prst="rect">
            <a:avLst/>
          </a:prstGeom>
        </p:spPr>
        <p:txBody>
          <a:bodyPr>
            <a:normAutofit/>
          </a:bodyPr>
          <a:lstStyle/>
          <a:p>
            <a:r>
              <a:rPr sz="4000" dirty="0"/>
              <a:t>PAGODA applied to mouse neural progenitors identifies and characterizes subpopulations</a:t>
            </a:r>
          </a:p>
        </p:txBody>
      </p:sp>
      <p:pic>
        <p:nvPicPr>
          <p:cNvPr id="305" name="image41.tif"/>
          <p:cNvPicPr>
            <a:picLocks/>
          </p:cNvPicPr>
          <p:nvPr/>
        </p:nvPicPr>
        <p:blipFill>
          <a:blip r:embed="rId3">
            <a:extLst/>
          </a:blip>
          <a:srcRect r="31398" b="92506"/>
          <a:stretch>
            <a:fillRect/>
          </a:stretch>
        </p:blipFill>
        <p:spPr>
          <a:xfrm>
            <a:off x="1925838" y="2163063"/>
            <a:ext cx="5721583" cy="305592"/>
          </a:xfrm>
          <a:prstGeom prst="rect">
            <a:avLst/>
          </a:prstGeom>
          <a:ln w="12700">
            <a:miter lim="400000"/>
          </a:ln>
        </p:spPr>
      </p:pic>
      <p:pic>
        <p:nvPicPr>
          <p:cNvPr id="306" name="image41.tif"/>
          <p:cNvPicPr>
            <a:picLocks noChangeAspect="1"/>
          </p:cNvPicPr>
          <p:nvPr/>
        </p:nvPicPr>
        <p:blipFill>
          <a:blip r:embed="rId3">
            <a:extLst/>
          </a:blip>
          <a:srcRect t="23206"/>
          <a:stretch>
            <a:fillRect/>
          </a:stretch>
        </p:blipFill>
        <p:spPr>
          <a:xfrm>
            <a:off x="1925836" y="2500233"/>
            <a:ext cx="8340328" cy="3131763"/>
          </a:xfrm>
          <a:prstGeom prst="rect">
            <a:avLst/>
          </a:prstGeom>
          <a:ln w="12700">
            <a:miter lim="400000"/>
          </a:ln>
        </p:spPr>
      </p:pic>
      <p:sp>
        <p:nvSpPr>
          <p:cNvPr id="309" name="Shape 309"/>
          <p:cNvSpPr/>
          <p:nvPr/>
        </p:nvSpPr>
        <p:spPr>
          <a:xfrm>
            <a:off x="7607093" y="2658414"/>
            <a:ext cx="2617192" cy="1230036"/>
          </a:xfrm>
          <a:prstGeom prst="rect">
            <a:avLst/>
          </a:prstGeom>
          <a:solidFill>
            <a:srgbClr val="FFFFFF"/>
          </a:solidFill>
          <a:ln w="12700">
            <a:miter lim="400000"/>
          </a:ln>
        </p:spPr>
        <p:txBody>
          <a:bodyPr lIns="35719" tIns="35719" rIns="35719" bIns="35719" anchor="ctr"/>
          <a:lstStyle/>
          <a:p>
            <a:endParaRPr sz="1265"/>
          </a:p>
        </p:txBody>
      </p:sp>
      <p:pic>
        <p:nvPicPr>
          <p:cNvPr id="8" name="image34.png"/>
          <p:cNvPicPr>
            <a:picLocks noChangeAspect="1"/>
          </p:cNvPicPr>
          <p:nvPr/>
        </p:nvPicPr>
        <p:blipFill>
          <a:blip r:embed="rId4">
            <a:extLst/>
          </a:blip>
          <a:srcRect l="32745" t="18610" r="41901" b="61043"/>
          <a:stretch>
            <a:fillRect/>
          </a:stretch>
        </p:blipFill>
        <p:spPr>
          <a:xfrm>
            <a:off x="9682028" y="4593349"/>
            <a:ext cx="2117968" cy="708601"/>
          </a:xfrm>
          <a:prstGeom prst="rect">
            <a:avLst/>
          </a:prstGeom>
          <a:ln w="12700">
            <a:miter lim="400000"/>
          </a:ln>
        </p:spPr>
      </p:pic>
      <p:pic>
        <p:nvPicPr>
          <p:cNvPr id="9" name="image34.png"/>
          <p:cNvPicPr>
            <a:picLocks noChangeAspect="1"/>
          </p:cNvPicPr>
          <p:nvPr/>
        </p:nvPicPr>
        <p:blipFill>
          <a:blip r:embed="rId4">
            <a:extLst/>
          </a:blip>
          <a:srcRect l="32589" t="72582" r="40970" b="7072"/>
          <a:stretch>
            <a:fillRect/>
          </a:stretch>
        </p:blipFill>
        <p:spPr>
          <a:xfrm>
            <a:off x="9636683" y="5228590"/>
            <a:ext cx="2208716" cy="708601"/>
          </a:xfrm>
          <a:prstGeom prst="rect">
            <a:avLst/>
          </a:prstGeom>
          <a:ln w="12700">
            <a:miter lim="400000"/>
          </a:ln>
        </p:spPr>
      </p:pic>
    </p:spTree>
    <p:extLst>
      <p:ext uri="{BB962C8B-B14F-4D97-AF65-F5344CB8AC3E}">
        <p14:creationId xmlns:p14="http://schemas.microsoft.com/office/powerpoint/2010/main" val="1989407128"/>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title"/>
          </p:nvPr>
        </p:nvSpPr>
        <p:spPr>
          <a:prstGeom prst="rect">
            <a:avLst/>
          </a:prstGeom>
        </p:spPr>
        <p:txBody>
          <a:bodyPr>
            <a:normAutofit/>
          </a:bodyPr>
          <a:lstStyle/>
          <a:p>
            <a:r>
              <a:rPr sz="4000" dirty="0"/>
              <a:t>PAGODA applied to mouse neural progenitors identifies and characterizes subpopulations</a:t>
            </a:r>
          </a:p>
        </p:txBody>
      </p:sp>
      <p:pic>
        <p:nvPicPr>
          <p:cNvPr id="314" name="image43.png"/>
          <p:cNvPicPr>
            <a:picLocks noChangeAspect="1"/>
          </p:cNvPicPr>
          <p:nvPr/>
        </p:nvPicPr>
        <p:blipFill>
          <a:blip r:embed="rId3">
            <a:extLst/>
          </a:blip>
          <a:srcRect t="26291"/>
          <a:stretch>
            <a:fillRect/>
          </a:stretch>
        </p:blipFill>
        <p:spPr>
          <a:xfrm>
            <a:off x="1925837" y="2504091"/>
            <a:ext cx="8353692" cy="2653180"/>
          </a:xfrm>
          <a:prstGeom prst="rect">
            <a:avLst/>
          </a:prstGeom>
          <a:ln w="12700">
            <a:miter lim="400000"/>
          </a:ln>
        </p:spPr>
      </p:pic>
      <p:pic>
        <p:nvPicPr>
          <p:cNvPr id="315" name="image41.tif"/>
          <p:cNvPicPr>
            <a:picLocks/>
          </p:cNvPicPr>
          <p:nvPr/>
        </p:nvPicPr>
        <p:blipFill>
          <a:blip r:embed="rId4">
            <a:extLst/>
          </a:blip>
          <a:srcRect r="31398" b="92506"/>
          <a:stretch>
            <a:fillRect/>
          </a:stretch>
        </p:blipFill>
        <p:spPr>
          <a:xfrm>
            <a:off x="1925838" y="2163063"/>
            <a:ext cx="5721583" cy="305592"/>
          </a:xfrm>
          <a:prstGeom prst="rect">
            <a:avLst/>
          </a:prstGeom>
          <a:ln w="12700">
            <a:miter lim="400000"/>
          </a:ln>
        </p:spPr>
      </p:pic>
      <p:sp>
        <p:nvSpPr>
          <p:cNvPr id="318" name="Shape 318"/>
          <p:cNvSpPr/>
          <p:nvPr/>
        </p:nvSpPr>
        <p:spPr>
          <a:xfrm>
            <a:off x="7607093" y="2640553"/>
            <a:ext cx="2617192" cy="341283"/>
          </a:xfrm>
          <a:prstGeom prst="rect">
            <a:avLst/>
          </a:prstGeom>
          <a:solidFill>
            <a:srgbClr val="FFFFFF"/>
          </a:solidFill>
          <a:ln w="12700">
            <a:miter lim="400000"/>
          </a:ln>
        </p:spPr>
        <p:txBody>
          <a:bodyPr lIns="35719" tIns="35719" rIns="35719" bIns="35719" anchor="ctr"/>
          <a:lstStyle/>
          <a:p>
            <a:endParaRPr sz="1265"/>
          </a:p>
        </p:txBody>
      </p:sp>
      <p:sp>
        <p:nvSpPr>
          <p:cNvPr id="319" name="Shape 319"/>
          <p:cNvSpPr/>
          <p:nvPr/>
        </p:nvSpPr>
        <p:spPr>
          <a:xfrm>
            <a:off x="7607093" y="3153766"/>
            <a:ext cx="2617192" cy="708516"/>
          </a:xfrm>
          <a:prstGeom prst="rect">
            <a:avLst/>
          </a:prstGeom>
          <a:solidFill>
            <a:srgbClr val="FFFFFF"/>
          </a:solidFill>
          <a:ln w="12700">
            <a:miter lim="400000"/>
          </a:ln>
        </p:spPr>
        <p:txBody>
          <a:bodyPr lIns="35719" tIns="35719" rIns="35719" bIns="35719" anchor="ctr"/>
          <a:lstStyle/>
          <a:p>
            <a:endParaRPr sz="1265"/>
          </a:p>
        </p:txBody>
      </p:sp>
      <p:pic>
        <p:nvPicPr>
          <p:cNvPr id="9" name="image34.png"/>
          <p:cNvPicPr>
            <a:picLocks noChangeAspect="1"/>
          </p:cNvPicPr>
          <p:nvPr/>
        </p:nvPicPr>
        <p:blipFill>
          <a:blip r:embed="rId5">
            <a:extLst/>
          </a:blip>
          <a:srcRect l="32745" t="18610" r="41901" b="61043"/>
          <a:stretch>
            <a:fillRect/>
          </a:stretch>
        </p:blipFill>
        <p:spPr>
          <a:xfrm>
            <a:off x="9682028" y="4593349"/>
            <a:ext cx="2117968" cy="708601"/>
          </a:xfrm>
          <a:prstGeom prst="rect">
            <a:avLst/>
          </a:prstGeom>
          <a:ln w="12700">
            <a:miter lim="400000"/>
          </a:ln>
        </p:spPr>
      </p:pic>
      <p:pic>
        <p:nvPicPr>
          <p:cNvPr id="10" name="image34.png"/>
          <p:cNvPicPr>
            <a:picLocks noChangeAspect="1"/>
          </p:cNvPicPr>
          <p:nvPr/>
        </p:nvPicPr>
        <p:blipFill>
          <a:blip r:embed="rId5">
            <a:extLst/>
          </a:blip>
          <a:srcRect l="32589" t="72582" r="40970" b="7072"/>
          <a:stretch>
            <a:fillRect/>
          </a:stretch>
        </p:blipFill>
        <p:spPr>
          <a:xfrm>
            <a:off x="9636683" y="5228590"/>
            <a:ext cx="2208716" cy="708601"/>
          </a:xfrm>
          <a:prstGeom prst="rect">
            <a:avLst/>
          </a:prstGeom>
          <a:ln w="12700">
            <a:miter lim="400000"/>
          </a:ln>
        </p:spPr>
      </p:pic>
    </p:spTree>
    <p:extLst>
      <p:ext uri="{BB962C8B-B14F-4D97-AF65-F5344CB8AC3E}">
        <p14:creationId xmlns:p14="http://schemas.microsoft.com/office/powerpoint/2010/main" val="715904061"/>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Motivation: Characterize heterogeneity and identify cell subpopulations</a:t>
            </a:r>
          </a:p>
        </p:txBody>
      </p:sp>
      <p:grpSp>
        <p:nvGrpSpPr>
          <p:cNvPr id="17" name="Group 16"/>
          <p:cNvGrpSpPr/>
          <p:nvPr/>
        </p:nvGrpSpPr>
        <p:grpSpPr>
          <a:xfrm>
            <a:off x="7047907" y="1884636"/>
            <a:ext cx="4398949" cy="3832719"/>
            <a:chOff x="524596" y="1921212"/>
            <a:chExt cx="4398949" cy="3832718"/>
          </a:xfrm>
        </p:grpSpPr>
        <p:pic>
          <p:nvPicPr>
            <p:cNvPr id="18" name="image6.png"/>
            <p:cNvPicPr>
              <a:picLocks noChangeAspect="1"/>
            </p:cNvPicPr>
            <p:nvPr/>
          </p:nvPicPr>
          <p:blipFill>
            <a:blip r:embed="rId2">
              <a:extLst/>
            </a:blip>
            <a:stretch>
              <a:fillRect/>
            </a:stretch>
          </p:blipFill>
          <p:spPr>
            <a:xfrm>
              <a:off x="1097280" y="2425664"/>
              <a:ext cx="3253604" cy="2940096"/>
            </a:xfrm>
            <a:prstGeom prst="rect">
              <a:avLst/>
            </a:prstGeom>
            <a:ln w="12700">
              <a:miter lim="400000"/>
            </a:ln>
          </p:spPr>
        </p:pic>
        <p:sp>
          <p:nvSpPr>
            <p:cNvPr id="19" name="Shape 156"/>
            <p:cNvSpPr/>
            <p:nvPr/>
          </p:nvSpPr>
          <p:spPr>
            <a:xfrm>
              <a:off x="524596" y="5343561"/>
              <a:ext cx="4398949" cy="4103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3000"/>
                </a:spcBef>
                <a:defRPr sz="1000">
                  <a:solidFill>
                    <a:srgbClr val="747474"/>
                  </a:solidFill>
                  <a:latin typeface="Helvetica Neue"/>
                  <a:ea typeface="Helvetica Neue"/>
                  <a:cs typeface="Helvetica Neue"/>
                  <a:sym typeface="Helvetica Neue"/>
                </a:defRPr>
              </a:lvl1pPr>
            </a:lstStyle>
            <a:p>
              <a:r>
                <a:rPr/>
                <a:t>Valent P, Bonnet D, De maria R, et al. Cancer stem cell definitions and terminology: the devil is in the details. Nat Rev Cancer. 2012;12(11):767-75.</a:t>
              </a:r>
            </a:p>
          </p:txBody>
        </p:sp>
        <p:sp>
          <p:nvSpPr>
            <p:cNvPr id="20" name="Shape 161"/>
            <p:cNvSpPr/>
            <p:nvPr/>
          </p:nvSpPr>
          <p:spPr>
            <a:xfrm>
              <a:off x="1621647" y="1921212"/>
              <a:ext cx="2204850" cy="5027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600" b="1">
                  <a:solidFill>
                    <a:srgbClr val="747474"/>
                  </a:solidFill>
                  <a:latin typeface="Helvetica Neue"/>
                  <a:ea typeface="Helvetica Neue"/>
                  <a:cs typeface="Helvetica Neue"/>
                  <a:sym typeface="Helvetica Neue"/>
                </a:defRPr>
              </a:lvl1pPr>
            </a:lstStyle>
            <a:p>
              <a:pPr algn="ctr"/>
              <a:r>
                <a:rPr dirty="0"/>
                <a:t>Cancer</a:t>
              </a:r>
            </a:p>
          </p:txBody>
        </p:sp>
      </p:grpSp>
      <p:grpSp>
        <p:nvGrpSpPr>
          <p:cNvPr id="13" name="Group 12"/>
          <p:cNvGrpSpPr/>
          <p:nvPr/>
        </p:nvGrpSpPr>
        <p:grpSpPr>
          <a:xfrm>
            <a:off x="1097280" y="1907547"/>
            <a:ext cx="5306587" cy="3905455"/>
            <a:chOff x="3070944" y="2235394"/>
            <a:chExt cx="5838826" cy="4297165"/>
          </a:xfrm>
        </p:grpSpPr>
        <p:sp>
          <p:nvSpPr>
            <p:cNvPr id="22" name="Shape 157"/>
            <p:cNvSpPr/>
            <p:nvPr/>
          </p:nvSpPr>
          <p:spPr>
            <a:xfrm>
              <a:off x="3070944" y="5911708"/>
              <a:ext cx="5838826" cy="620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3000"/>
                </a:spcBef>
                <a:defRPr sz="1000">
                  <a:solidFill>
                    <a:srgbClr val="747474"/>
                  </a:solidFill>
                  <a:latin typeface="Helvetica Neue"/>
                  <a:ea typeface="Helvetica Neue"/>
                  <a:cs typeface="Helvetica Neue"/>
                  <a:sym typeface="Helvetica Neue"/>
                </a:defRPr>
              </a:lvl1pPr>
            </a:lstStyle>
            <a:p>
              <a:r>
                <a:rPr/>
                <a:t>Greig LC, Woodworth MB, Galazo MJ, Padmanabhan H, Macklis JD. Molecular logic of neocortical projection neuron specification, development and diversity. Nat Rev Neurosci. 2013;14(11):755-69.</a:t>
              </a:r>
            </a:p>
          </p:txBody>
        </p:sp>
        <p:pic>
          <p:nvPicPr>
            <p:cNvPr id="23" name="image74.png"/>
            <p:cNvPicPr>
              <a:picLocks noChangeAspect="1"/>
            </p:cNvPicPr>
            <p:nvPr/>
          </p:nvPicPr>
          <p:blipFill>
            <a:blip r:embed="rId3">
              <a:extLst/>
            </a:blip>
            <a:srcRect b="35534"/>
            <a:stretch>
              <a:fillRect/>
            </a:stretch>
          </p:blipFill>
          <p:spPr>
            <a:xfrm>
              <a:off x="3070944" y="2772292"/>
              <a:ext cx="5838758" cy="3203010"/>
            </a:xfrm>
            <a:prstGeom prst="rect">
              <a:avLst/>
            </a:prstGeom>
            <a:ln w="12700">
              <a:miter lim="400000"/>
            </a:ln>
          </p:spPr>
        </p:pic>
        <p:sp>
          <p:nvSpPr>
            <p:cNvPr id="24" name="Shape 163"/>
            <p:cNvSpPr/>
            <p:nvPr/>
          </p:nvSpPr>
          <p:spPr>
            <a:xfrm>
              <a:off x="4887898" y="2235394"/>
              <a:ext cx="2204850" cy="5531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600" b="1">
                  <a:solidFill>
                    <a:srgbClr val="747474"/>
                  </a:solidFill>
                  <a:latin typeface="Helvetica Neue"/>
                  <a:ea typeface="Helvetica Neue"/>
                  <a:cs typeface="Helvetica Neue"/>
                  <a:sym typeface="Helvetica Neue"/>
                </a:defRPr>
              </a:lvl1pPr>
            </a:lstStyle>
            <a:p>
              <a:pPr algn="ctr"/>
              <a:r>
                <a:rPr dirty="0"/>
                <a:t>NPCs</a:t>
              </a:r>
            </a:p>
          </p:txBody>
        </p:sp>
      </p:grpSp>
    </p:spTree>
    <p:extLst>
      <p:ext uri="{BB962C8B-B14F-4D97-AF65-F5344CB8AC3E}">
        <p14:creationId xmlns:p14="http://schemas.microsoft.com/office/powerpoint/2010/main" val="1284969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p:cNvSpPr>
          <p:nvPr>
            <p:ph type="title"/>
          </p:nvPr>
        </p:nvSpPr>
        <p:spPr>
          <a:prstGeom prst="rect">
            <a:avLst/>
          </a:prstGeom>
        </p:spPr>
        <p:txBody>
          <a:bodyPr>
            <a:normAutofit/>
          </a:bodyPr>
          <a:lstStyle/>
          <a:p>
            <a:r>
              <a:rPr sz="4000" dirty="0"/>
              <a:t>PAGODA applied to mouse neural progenitors identifies and characterizes subpopulations</a:t>
            </a:r>
          </a:p>
        </p:txBody>
      </p:sp>
      <p:pic>
        <p:nvPicPr>
          <p:cNvPr id="324" name="image43.tif"/>
          <p:cNvPicPr>
            <a:picLocks noChangeAspect="1"/>
          </p:cNvPicPr>
          <p:nvPr/>
        </p:nvPicPr>
        <p:blipFill>
          <a:blip r:embed="rId3">
            <a:extLst/>
          </a:blip>
          <a:srcRect t="26291"/>
          <a:stretch>
            <a:fillRect/>
          </a:stretch>
        </p:blipFill>
        <p:spPr>
          <a:xfrm>
            <a:off x="1919155" y="2508238"/>
            <a:ext cx="8353692" cy="2653180"/>
          </a:xfrm>
          <a:prstGeom prst="rect">
            <a:avLst/>
          </a:prstGeom>
          <a:ln w="12700">
            <a:miter lim="400000"/>
          </a:ln>
        </p:spPr>
      </p:pic>
      <p:pic>
        <p:nvPicPr>
          <p:cNvPr id="325" name="image41.tif"/>
          <p:cNvPicPr>
            <a:picLocks/>
          </p:cNvPicPr>
          <p:nvPr/>
        </p:nvPicPr>
        <p:blipFill>
          <a:blip r:embed="rId4">
            <a:extLst/>
          </a:blip>
          <a:srcRect r="31398" b="92506"/>
          <a:stretch>
            <a:fillRect/>
          </a:stretch>
        </p:blipFill>
        <p:spPr>
          <a:xfrm>
            <a:off x="1925838" y="2163063"/>
            <a:ext cx="5721583" cy="305592"/>
          </a:xfrm>
          <a:prstGeom prst="rect">
            <a:avLst/>
          </a:prstGeom>
          <a:ln w="12700">
            <a:miter lim="400000"/>
          </a:ln>
        </p:spPr>
      </p:pic>
      <p:pic>
        <p:nvPicPr>
          <p:cNvPr id="7" name="image34.png"/>
          <p:cNvPicPr>
            <a:picLocks noChangeAspect="1"/>
          </p:cNvPicPr>
          <p:nvPr/>
        </p:nvPicPr>
        <p:blipFill>
          <a:blip r:embed="rId5">
            <a:extLst/>
          </a:blip>
          <a:srcRect l="32745" t="18610" r="41901" b="61043"/>
          <a:stretch>
            <a:fillRect/>
          </a:stretch>
        </p:blipFill>
        <p:spPr>
          <a:xfrm>
            <a:off x="9682028" y="4593349"/>
            <a:ext cx="2117968" cy="708601"/>
          </a:xfrm>
          <a:prstGeom prst="rect">
            <a:avLst/>
          </a:prstGeom>
          <a:ln w="12700">
            <a:miter lim="400000"/>
          </a:ln>
        </p:spPr>
      </p:pic>
      <p:pic>
        <p:nvPicPr>
          <p:cNvPr id="8" name="image34.png"/>
          <p:cNvPicPr>
            <a:picLocks noChangeAspect="1"/>
          </p:cNvPicPr>
          <p:nvPr/>
        </p:nvPicPr>
        <p:blipFill>
          <a:blip r:embed="rId5">
            <a:extLst/>
          </a:blip>
          <a:srcRect l="32589" t="72582" r="40970" b="7072"/>
          <a:stretch>
            <a:fillRect/>
          </a:stretch>
        </p:blipFill>
        <p:spPr>
          <a:xfrm>
            <a:off x="9636683" y="5228590"/>
            <a:ext cx="2208716" cy="708601"/>
          </a:xfrm>
          <a:prstGeom prst="rect">
            <a:avLst/>
          </a:prstGeom>
          <a:ln w="12700">
            <a:miter lim="400000"/>
          </a:ln>
        </p:spPr>
      </p:pic>
    </p:spTree>
    <p:extLst>
      <p:ext uri="{BB962C8B-B14F-4D97-AF65-F5344CB8AC3E}">
        <p14:creationId xmlns:p14="http://schemas.microsoft.com/office/powerpoint/2010/main" val="1517520097"/>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p:cNvSpPr>
          <p:nvPr>
            <p:ph type="title"/>
          </p:nvPr>
        </p:nvSpPr>
        <p:spPr>
          <a:prstGeom prst="rect">
            <a:avLst/>
          </a:prstGeom>
        </p:spPr>
        <p:txBody>
          <a:bodyPr>
            <a:normAutofit/>
          </a:bodyPr>
          <a:lstStyle/>
          <a:p>
            <a:r>
              <a:rPr sz="4000" dirty="0"/>
              <a:t>PAGODA applied to mouse neural progenitors identifies and characterizes subpopulations</a:t>
            </a:r>
          </a:p>
        </p:txBody>
      </p:sp>
      <p:pic>
        <p:nvPicPr>
          <p:cNvPr id="332" name="image45.png"/>
          <p:cNvPicPr>
            <a:picLocks noChangeAspect="1"/>
          </p:cNvPicPr>
          <p:nvPr/>
        </p:nvPicPr>
        <p:blipFill>
          <a:blip r:embed="rId3">
            <a:extLst/>
          </a:blip>
          <a:srcRect t="22631" b="45572"/>
          <a:stretch>
            <a:fillRect/>
          </a:stretch>
        </p:blipFill>
        <p:spPr>
          <a:xfrm>
            <a:off x="1919155" y="2508237"/>
            <a:ext cx="8353692" cy="1329600"/>
          </a:xfrm>
          <a:prstGeom prst="rect">
            <a:avLst/>
          </a:prstGeom>
          <a:ln w="12700">
            <a:miter lim="400000"/>
          </a:ln>
        </p:spPr>
      </p:pic>
      <p:pic>
        <p:nvPicPr>
          <p:cNvPr id="333" name="image41.tif"/>
          <p:cNvPicPr>
            <a:picLocks/>
          </p:cNvPicPr>
          <p:nvPr/>
        </p:nvPicPr>
        <p:blipFill>
          <a:blip r:embed="rId4">
            <a:extLst/>
          </a:blip>
          <a:srcRect r="31398" b="92506"/>
          <a:stretch>
            <a:fillRect/>
          </a:stretch>
        </p:blipFill>
        <p:spPr>
          <a:xfrm>
            <a:off x="1925838" y="2163063"/>
            <a:ext cx="5721583" cy="305592"/>
          </a:xfrm>
          <a:prstGeom prst="rect">
            <a:avLst/>
          </a:prstGeom>
          <a:ln w="12700">
            <a:miter lim="400000"/>
          </a:ln>
        </p:spPr>
      </p:pic>
      <p:pic>
        <p:nvPicPr>
          <p:cNvPr id="336" name="Screen Shot 2015-11-02 at 4.25.36 PM.png"/>
          <p:cNvPicPr>
            <a:picLocks noChangeAspect="1"/>
          </p:cNvPicPr>
          <p:nvPr/>
        </p:nvPicPr>
        <p:blipFill>
          <a:blip r:embed="rId5">
            <a:extLst/>
          </a:blip>
          <a:srcRect l="8646" t="7398" r="11528" b="85697"/>
          <a:stretch>
            <a:fillRect/>
          </a:stretch>
        </p:blipFill>
        <p:spPr>
          <a:xfrm>
            <a:off x="2577133" y="3971902"/>
            <a:ext cx="5026967" cy="145185"/>
          </a:xfrm>
          <a:prstGeom prst="rect">
            <a:avLst/>
          </a:prstGeom>
          <a:ln w="12700">
            <a:miter lim="400000"/>
          </a:ln>
        </p:spPr>
      </p:pic>
    </p:spTree>
    <p:extLst>
      <p:ext uri="{BB962C8B-B14F-4D97-AF65-F5344CB8AC3E}">
        <p14:creationId xmlns:p14="http://schemas.microsoft.com/office/powerpoint/2010/main" val="47637814"/>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t>PAGODA integrated with FISH data spatially placed subpopulations</a:t>
            </a:r>
          </a:p>
        </p:txBody>
      </p:sp>
      <p:sp>
        <p:nvSpPr>
          <p:cNvPr id="4" name="Slide Number Placeholder 3"/>
          <p:cNvSpPr>
            <a:spLocks noGrp="1"/>
          </p:cNvSpPr>
          <p:nvPr>
            <p:ph type="sldNum" sz="quarter" idx="2"/>
          </p:nvPr>
        </p:nvSpPr>
        <p:spPr/>
        <p:txBody>
          <a:bodyPr/>
          <a:lstStyle/>
          <a:p>
            <a:fld id="{86CB4B4D-7CA3-9044-876B-883B54F8677D}" type="slidenum">
              <a:rPr lang="en-US" smtClean="0"/>
              <a:t>22</a:t>
            </a:fld>
            <a:endParaRPr lang="en-US"/>
          </a:p>
        </p:txBody>
      </p:sp>
      <p:pic>
        <p:nvPicPr>
          <p:cNvPr id="5" name="Picture 4"/>
          <p:cNvPicPr>
            <a:picLocks noChangeAspect="1"/>
          </p:cNvPicPr>
          <p:nvPr/>
        </p:nvPicPr>
        <p:blipFill>
          <a:blip r:embed="rId2"/>
          <a:stretch>
            <a:fillRect/>
          </a:stretch>
        </p:blipFill>
        <p:spPr>
          <a:xfrm>
            <a:off x="1097281" y="2188828"/>
            <a:ext cx="3841081" cy="998681"/>
          </a:xfrm>
          <a:prstGeom prst="rect">
            <a:avLst/>
          </a:prstGeom>
        </p:spPr>
      </p:pic>
      <p:pic>
        <p:nvPicPr>
          <p:cNvPr id="7" name="Picture 6"/>
          <p:cNvPicPr>
            <a:picLocks noChangeAspect="1"/>
          </p:cNvPicPr>
          <p:nvPr/>
        </p:nvPicPr>
        <p:blipFill>
          <a:blip r:embed="rId3"/>
          <a:stretch>
            <a:fillRect/>
          </a:stretch>
        </p:blipFill>
        <p:spPr>
          <a:xfrm>
            <a:off x="699193" y="3468200"/>
            <a:ext cx="4995025" cy="188191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b="53843"/>
          <a:stretch/>
        </p:blipFill>
        <p:spPr>
          <a:xfrm>
            <a:off x="5985165" y="2188827"/>
            <a:ext cx="5655683" cy="3272127"/>
          </a:xfrm>
          <a:prstGeom prst="rect">
            <a:avLst/>
          </a:prstGeom>
        </p:spPr>
      </p:pic>
      <p:sp>
        <p:nvSpPr>
          <p:cNvPr id="9" name="Rectangle 8"/>
          <p:cNvSpPr/>
          <p:nvPr/>
        </p:nvSpPr>
        <p:spPr>
          <a:xfrm>
            <a:off x="6126481" y="5420351"/>
            <a:ext cx="3429785" cy="369332"/>
          </a:xfrm>
          <a:prstGeom prst="rect">
            <a:avLst/>
          </a:prstGeom>
        </p:spPr>
        <p:txBody>
          <a:bodyPr wrap="none">
            <a:spAutoFit/>
          </a:bodyPr>
          <a:lstStyle/>
          <a:p>
            <a:r>
              <a:rPr lang="en-US" b="1" dirty="0" err="1">
                <a:solidFill>
                  <a:schemeClr val="accent2"/>
                </a:solidFill>
              </a:rPr>
              <a:t>github.com</a:t>
            </a:r>
            <a:r>
              <a:rPr lang="en-US" b="1" dirty="0">
                <a:solidFill>
                  <a:schemeClr val="accent2"/>
                </a:solidFill>
              </a:rPr>
              <a:t>/</a:t>
            </a:r>
            <a:r>
              <a:rPr lang="en-US" b="1" dirty="0" err="1">
                <a:solidFill>
                  <a:schemeClr val="accent2"/>
                </a:solidFill>
              </a:rPr>
              <a:t>hms-dbmi</a:t>
            </a:r>
            <a:r>
              <a:rPr lang="en-US" b="1" dirty="0">
                <a:solidFill>
                  <a:schemeClr val="accent2"/>
                </a:solidFill>
              </a:rPr>
              <a:t>/</a:t>
            </a:r>
            <a:r>
              <a:rPr lang="en-US" b="1" dirty="0" err="1">
                <a:solidFill>
                  <a:schemeClr val="accent2"/>
                </a:solidFill>
              </a:rPr>
              <a:t>brainmapr</a:t>
            </a:r>
            <a:endParaRPr lang="en-US" b="1" dirty="0">
              <a:solidFill>
                <a:schemeClr val="accent2"/>
              </a:solidFill>
            </a:endParaRPr>
          </a:p>
        </p:txBody>
      </p:sp>
    </p:spTree>
    <p:extLst>
      <p:ext uri="{BB962C8B-B14F-4D97-AF65-F5344CB8AC3E}">
        <p14:creationId xmlns:p14="http://schemas.microsoft.com/office/powerpoint/2010/main" val="1472176402"/>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p:cNvSpPr>
          <p:nvPr>
            <p:ph type="title"/>
          </p:nvPr>
        </p:nvSpPr>
        <p:spPr>
          <a:prstGeom prst="rect">
            <a:avLst/>
          </a:prstGeom>
        </p:spPr>
        <p:txBody>
          <a:bodyPr>
            <a:normAutofit/>
          </a:bodyPr>
          <a:lstStyle/>
          <a:p>
            <a:r>
              <a:rPr lang="en-US" sz="4300" dirty="0"/>
              <a:t>PAGODA integrated with FISH data spatially placed subpopulations</a:t>
            </a:r>
            <a:endParaRPr sz="4300" dirty="0"/>
          </a:p>
        </p:txBody>
      </p:sp>
      <p:pic>
        <p:nvPicPr>
          <p:cNvPr id="341" name="image45.tif"/>
          <p:cNvPicPr>
            <a:picLocks noChangeAspect="1"/>
          </p:cNvPicPr>
          <p:nvPr/>
        </p:nvPicPr>
        <p:blipFill>
          <a:blip r:embed="rId3">
            <a:extLst/>
          </a:blip>
          <a:srcRect t="22631" b="45572"/>
          <a:stretch>
            <a:fillRect/>
          </a:stretch>
        </p:blipFill>
        <p:spPr>
          <a:xfrm>
            <a:off x="1919155" y="2491304"/>
            <a:ext cx="8353692" cy="1329600"/>
          </a:xfrm>
          <a:prstGeom prst="rect">
            <a:avLst/>
          </a:prstGeom>
          <a:ln w="12700">
            <a:miter lim="400000"/>
          </a:ln>
        </p:spPr>
      </p:pic>
      <p:pic>
        <p:nvPicPr>
          <p:cNvPr id="342" name="image41.tif"/>
          <p:cNvPicPr>
            <a:picLocks/>
          </p:cNvPicPr>
          <p:nvPr/>
        </p:nvPicPr>
        <p:blipFill>
          <a:blip r:embed="rId4">
            <a:extLst/>
          </a:blip>
          <a:srcRect r="31398" b="92506"/>
          <a:stretch>
            <a:fillRect/>
          </a:stretch>
        </p:blipFill>
        <p:spPr>
          <a:xfrm>
            <a:off x="1925838" y="2163063"/>
            <a:ext cx="5721583" cy="305592"/>
          </a:xfrm>
          <a:prstGeom prst="rect">
            <a:avLst/>
          </a:prstGeom>
          <a:ln w="12700">
            <a:miter lim="400000"/>
          </a:ln>
        </p:spPr>
      </p:pic>
      <p:pic>
        <p:nvPicPr>
          <p:cNvPr id="343" name="image45.tif"/>
          <p:cNvPicPr>
            <a:picLocks noChangeAspect="1"/>
          </p:cNvPicPr>
          <p:nvPr/>
        </p:nvPicPr>
        <p:blipFill>
          <a:blip r:embed="rId3">
            <a:extLst/>
          </a:blip>
          <a:srcRect l="8380" t="57043" r="32279" b="39372"/>
          <a:stretch>
            <a:fillRect/>
          </a:stretch>
        </p:blipFill>
        <p:spPr>
          <a:xfrm>
            <a:off x="2619215" y="3939247"/>
            <a:ext cx="4957103" cy="149868"/>
          </a:xfrm>
          <a:prstGeom prst="rect">
            <a:avLst/>
          </a:prstGeom>
          <a:ln w="12700">
            <a:miter lim="400000"/>
          </a:ln>
        </p:spPr>
      </p:pic>
      <p:pic>
        <p:nvPicPr>
          <p:cNvPr id="346" name="Screen Shot 2015-11-02 at 4.25.36 PM.png"/>
          <p:cNvPicPr>
            <a:picLocks noChangeAspect="1"/>
          </p:cNvPicPr>
          <p:nvPr/>
        </p:nvPicPr>
        <p:blipFill>
          <a:blip r:embed="rId5">
            <a:extLst/>
          </a:blip>
          <a:stretch>
            <a:fillRect/>
          </a:stretch>
        </p:blipFill>
        <p:spPr>
          <a:xfrm>
            <a:off x="2032641" y="3816332"/>
            <a:ext cx="6297447" cy="2102763"/>
          </a:xfrm>
          <a:prstGeom prst="rect">
            <a:avLst/>
          </a:prstGeom>
          <a:ln w="12700">
            <a:miter lim="400000"/>
          </a:ln>
        </p:spPr>
      </p:pic>
      <p:pic>
        <p:nvPicPr>
          <p:cNvPr id="347" name="Screen Shot 2015-11-02 at 4.27.35 PM.png"/>
          <p:cNvPicPr>
            <a:picLocks noChangeAspect="1"/>
          </p:cNvPicPr>
          <p:nvPr/>
        </p:nvPicPr>
        <p:blipFill>
          <a:blip r:embed="rId6">
            <a:extLst/>
          </a:blip>
          <a:stretch>
            <a:fillRect/>
          </a:stretch>
        </p:blipFill>
        <p:spPr>
          <a:xfrm>
            <a:off x="8646274" y="4513457"/>
            <a:ext cx="1723415" cy="708515"/>
          </a:xfrm>
          <a:prstGeom prst="rect">
            <a:avLst/>
          </a:prstGeom>
          <a:ln w="12700">
            <a:miter lim="400000"/>
          </a:ln>
        </p:spPr>
      </p:pic>
      <p:sp>
        <p:nvSpPr>
          <p:cNvPr id="348" name="Shape 348"/>
          <p:cNvSpPr/>
          <p:nvPr/>
        </p:nvSpPr>
        <p:spPr>
          <a:xfrm>
            <a:off x="2119143" y="5648081"/>
            <a:ext cx="3093011" cy="180307"/>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nchor="ctr">
            <a:spAutoFit/>
          </a:bodyPr>
          <a:lstStyle/>
          <a:p>
            <a:pPr>
              <a:spcBef>
                <a:spcPts val="2109"/>
              </a:spcBef>
              <a:defRPr sz="1000">
                <a:solidFill>
                  <a:srgbClr val="747474"/>
                </a:solidFill>
                <a:latin typeface="Helvetica Neue"/>
                <a:ea typeface="Helvetica Neue"/>
                <a:cs typeface="Helvetica Neue"/>
                <a:sym typeface="Helvetica Neue"/>
              </a:defRPr>
            </a:pPr>
            <a:r>
              <a:rPr sz="703"/>
              <a:t>Allen Brain Atlas; </a:t>
            </a:r>
            <a:r>
              <a:rPr sz="703" u="sng">
                <a:hlinkClick r:id="rId7"/>
              </a:rPr>
              <a:t>https://github.com/hms-dbmi/brainmapr</a:t>
            </a:r>
          </a:p>
        </p:txBody>
      </p:sp>
    </p:spTree>
    <p:extLst>
      <p:ext uri="{BB962C8B-B14F-4D97-AF65-F5344CB8AC3E}">
        <p14:creationId xmlns:p14="http://schemas.microsoft.com/office/powerpoint/2010/main" val="1709691327"/>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p:cNvSpPr>
          <p:nvPr>
            <p:ph type="title"/>
          </p:nvPr>
        </p:nvSpPr>
        <p:spPr>
          <a:prstGeom prst="rect">
            <a:avLst/>
          </a:prstGeom>
        </p:spPr>
        <p:txBody>
          <a:bodyPr>
            <a:noAutofit/>
          </a:bodyPr>
          <a:lstStyle/>
          <a:p>
            <a:r>
              <a:rPr sz="3800" dirty="0"/>
              <a:t>PAGODA identifies multiple, potentially overlapping aspects of transcriptional heterogeneity</a:t>
            </a:r>
          </a:p>
        </p:txBody>
      </p:sp>
      <p:pic>
        <p:nvPicPr>
          <p:cNvPr id="353" name="image45.tif"/>
          <p:cNvPicPr>
            <a:picLocks noChangeAspect="1"/>
          </p:cNvPicPr>
          <p:nvPr/>
        </p:nvPicPr>
        <p:blipFill>
          <a:blip r:embed="rId3">
            <a:extLst/>
          </a:blip>
          <a:srcRect t="22631" b="45572"/>
          <a:stretch>
            <a:fillRect/>
          </a:stretch>
        </p:blipFill>
        <p:spPr>
          <a:xfrm>
            <a:off x="1919155" y="2491304"/>
            <a:ext cx="8353692" cy="1329600"/>
          </a:xfrm>
          <a:prstGeom prst="rect">
            <a:avLst/>
          </a:prstGeom>
          <a:ln w="12700">
            <a:miter lim="400000"/>
          </a:ln>
        </p:spPr>
      </p:pic>
      <p:pic>
        <p:nvPicPr>
          <p:cNvPr id="354" name="image41.tif"/>
          <p:cNvPicPr>
            <a:picLocks/>
          </p:cNvPicPr>
          <p:nvPr/>
        </p:nvPicPr>
        <p:blipFill>
          <a:blip r:embed="rId4">
            <a:extLst/>
          </a:blip>
          <a:srcRect r="31398" b="92506"/>
          <a:stretch>
            <a:fillRect/>
          </a:stretch>
        </p:blipFill>
        <p:spPr>
          <a:xfrm>
            <a:off x="1925838" y="2163063"/>
            <a:ext cx="5721583" cy="305592"/>
          </a:xfrm>
          <a:prstGeom prst="rect">
            <a:avLst/>
          </a:prstGeom>
          <a:ln w="12700">
            <a:miter lim="400000"/>
          </a:ln>
        </p:spPr>
      </p:pic>
      <p:pic>
        <p:nvPicPr>
          <p:cNvPr id="358" name="pasted-image.png"/>
          <p:cNvPicPr>
            <a:picLocks noChangeAspect="1"/>
          </p:cNvPicPr>
          <p:nvPr/>
        </p:nvPicPr>
        <p:blipFill>
          <a:blip r:embed="rId5">
            <a:extLst/>
          </a:blip>
          <a:stretch>
            <a:fillRect/>
          </a:stretch>
        </p:blipFill>
        <p:spPr>
          <a:xfrm>
            <a:off x="3846445" y="3970997"/>
            <a:ext cx="2485083" cy="1988067"/>
          </a:xfrm>
          <a:prstGeom prst="rect">
            <a:avLst/>
          </a:prstGeom>
          <a:ln w="12700">
            <a:miter lim="400000"/>
          </a:ln>
        </p:spPr>
      </p:pic>
    </p:spTree>
    <p:extLst>
      <p:ext uri="{BB962C8B-B14F-4D97-AF65-F5344CB8AC3E}">
        <p14:creationId xmlns:p14="http://schemas.microsoft.com/office/powerpoint/2010/main" val="1205027718"/>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p:cNvSpPr>
          <p:nvPr>
            <p:ph type="title"/>
          </p:nvPr>
        </p:nvSpPr>
        <p:spPr>
          <a:prstGeom prst="rect">
            <a:avLst/>
          </a:prstGeom>
        </p:spPr>
        <p:txBody>
          <a:bodyPr>
            <a:normAutofit/>
          </a:bodyPr>
          <a:lstStyle/>
          <a:p>
            <a:r>
              <a:rPr sz="3800" dirty="0"/>
              <a:t>PAGODA identifies multiple, potentially overlapping aspects of transcriptional heterogeneity</a:t>
            </a:r>
          </a:p>
        </p:txBody>
      </p:sp>
      <p:pic>
        <p:nvPicPr>
          <p:cNvPr id="363" name="image44.png"/>
          <p:cNvPicPr>
            <a:picLocks noChangeAspect="1"/>
          </p:cNvPicPr>
          <p:nvPr/>
        </p:nvPicPr>
        <p:blipFill>
          <a:blip r:embed="rId3">
            <a:extLst/>
          </a:blip>
          <a:srcRect t="27789"/>
          <a:stretch>
            <a:fillRect/>
          </a:stretch>
        </p:blipFill>
        <p:spPr>
          <a:xfrm>
            <a:off x="1919155" y="2491305"/>
            <a:ext cx="8353692" cy="2459135"/>
          </a:xfrm>
          <a:prstGeom prst="rect">
            <a:avLst/>
          </a:prstGeom>
          <a:ln w="12700">
            <a:miter lim="400000"/>
          </a:ln>
        </p:spPr>
      </p:pic>
      <p:pic>
        <p:nvPicPr>
          <p:cNvPr id="364" name="image41.tif"/>
          <p:cNvPicPr>
            <a:picLocks/>
          </p:cNvPicPr>
          <p:nvPr/>
        </p:nvPicPr>
        <p:blipFill>
          <a:blip r:embed="rId4">
            <a:extLst/>
          </a:blip>
          <a:srcRect r="31398" b="92506"/>
          <a:stretch>
            <a:fillRect/>
          </a:stretch>
        </p:blipFill>
        <p:spPr>
          <a:xfrm>
            <a:off x="1925838" y="2163063"/>
            <a:ext cx="5721583" cy="305592"/>
          </a:xfrm>
          <a:prstGeom prst="rect">
            <a:avLst/>
          </a:prstGeom>
          <a:ln w="12700">
            <a:miter lim="400000"/>
          </a:ln>
        </p:spPr>
      </p:pic>
    </p:spTree>
    <p:extLst>
      <p:ext uri="{BB962C8B-B14F-4D97-AF65-F5344CB8AC3E}">
        <p14:creationId xmlns:p14="http://schemas.microsoft.com/office/powerpoint/2010/main" val="1453689822"/>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p:cNvSpPr>
          <p:nvPr>
            <p:ph type="title"/>
          </p:nvPr>
        </p:nvSpPr>
        <p:spPr>
          <a:prstGeom prst="rect">
            <a:avLst/>
          </a:prstGeom>
        </p:spPr>
        <p:txBody>
          <a:bodyPr>
            <a:normAutofit/>
          </a:bodyPr>
          <a:lstStyle/>
          <a:p>
            <a:r>
              <a:rPr sz="3800" dirty="0"/>
              <a:t>PAGODA identifies multiple, potentially overlapping aspects of transcriptional heterogeneity</a:t>
            </a:r>
          </a:p>
        </p:txBody>
      </p:sp>
      <p:pic>
        <p:nvPicPr>
          <p:cNvPr id="371" name="image44.tif"/>
          <p:cNvPicPr>
            <a:picLocks noChangeAspect="1"/>
          </p:cNvPicPr>
          <p:nvPr/>
        </p:nvPicPr>
        <p:blipFill rotWithShape="1">
          <a:blip r:embed="rId3">
            <a:extLst/>
          </a:blip>
          <a:srcRect l="7708" t="66919"/>
          <a:stretch/>
        </p:blipFill>
        <p:spPr>
          <a:xfrm>
            <a:off x="2563091" y="2371670"/>
            <a:ext cx="7709755" cy="1126583"/>
          </a:xfrm>
          <a:prstGeom prst="rect">
            <a:avLst/>
          </a:prstGeom>
          <a:ln w="12700">
            <a:miter lim="400000"/>
          </a:ln>
        </p:spPr>
      </p:pic>
      <p:pic>
        <p:nvPicPr>
          <p:cNvPr id="372" name="image41.tif"/>
          <p:cNvPicPr>
            <a:picLocks/>
          </p:cNvPicPr>
          <p:nvPr/>
        </p:nvPicPr>
        <p:blipFill>
          <a:blip r:embed="rId4">
            <a:extLst/>
          </a:blip>
          <a:srcRect r="31398" b="92506"/>
          <a:stretch>
            <a:fillRect/>
          </a:stretch>
        </p:blipFill>
        <p:spPr>
          <a:xfrm>
            <a:off x="1925838" y="2163063"/>
            <a:ext cx="5721583" cy="305592"/>
          </a:xfrm>
          <a:prstGeom prst="rect">
            <a:avLst/>
          </a:prstGeom>
          <a:ln w="12700">
            <a:miter lim="400000"/>
          </a:ln>
        </p:spPr>
      </p:pic>
      <p:pic>
        <p:nvPicPr>
          <p:cNvPr id="375" name="Screen Shot 2015-11-02 at 4.25.36 PM.png"/>
          <p:cNvPicPr>
            <a:picLocks noChangeAspect="1"/>
          </p:cNvPicPr>
          <p:nvPr/>
        </p:nvPicPr>
        <p:blipFill>
          <a:blip r:embed="rId5">
            <a:extLst/>
          </a:blip>
          <a:srcRect t="16646" r="76169"/>
          <a:stretch>
            <a:fillRect/>
          </a:stretch>
        </p:blipFill>
        <p:spPr>
          <a:xfrm>
            <a:off x="2032642" y="3436475"/>
            <a:ext cx="1500735" cy="1752732"/>
          </a:xfrm>
          <a:prstGeom prst="rect">
            <a:avLst/>
          </a:prstGeom>
          <a:ln w="12700">
            <a:miter lim="400000"/>
          </a:ln>
        </p:spPr>
      </p:pic>
      <p:pic>
        <p:nvPicPr>
          <p:cNvPr id="376" name="Screen Shot 2015-11-02 at 4.28.58 PM.png"/>
          <p:cNvPicPr>
            <a:picLocks noChangeAspect="1"/>
          </p:cNvPicPr>
          <p:nvPr/>
        </p:nvPicPr>
        <p:blipFill>
          <a:blip r:embed="rId6">
            <a:extLst/>
          </a:blip>
          <a:srcRect l="1527"/>
          <a:stretch>
            <a:fillRect/>
          </a:stretch>
        </p:blipFill>
        <p:spPr>
          <a:xfrm>
            <a:off x="3382714" y="3443478"/>
            <a:ext cx="4982361" cy="1504815"/>
          </a:xfrm>
          <a:prstGeom prst="rect">
            <a:avLst/>
          </a:prstGeom>
          <a:ln w="12700">
            <a:miter lim="400000"/>
          </a:ln>
        </p:spPr>
      </p:pic>
      <p:pic>
        <p:nvPicPr>
          <p:cNvPr id="377" name="Screen Shot 2015-11-02 at 4.30.36 PM.png"/>
          <p:cNvPicPr>
            <a:picLocks noChangeAspect="1"/>
          </p:cNvPicPr>
          <p:nvPr/>
        </p:nvPicPr>
        <p:blipFill>
          <a:blip r:embed="rId7">
            <a:extLst/>
          </a:blip>
          <a:stretch>
            <a:fillRect/>
          </a:stretch>
        </p:blipFill>
        <p:spPr>
          <a:xfrm>
            <a:off x="8708505" y="3141239"/>
            <a:ext cx="1598947" cy="708516"/>
          </a:xfrm>
          <a:prstGeom prst="rect">
            <a:avLst/>
          </a:prstGeom>
          <a:ln w="12700">
            <a:miter lim="400000"/>
          </a:ln>
        </p:spPr>
      </p:pic>
      <p:pic>
        <p:nvPicPr>
          <p:cNvPr id="378" name="Screen Shot 2015-11-02 at 4.25.36 PM.png"/>
          <p:cNvPicPr>
            <a:picLocks noChangeAspect="1"/>
          </p:cNvPicPr>
          <p:nvPr/>
        </p:nvPicPr>
        <p:blipFill>
          <a:blip r:embed="rId5">
            <a:extLst/>
          </a:blip>
          <a:srcRect l="72463" t="88779"/>
          <a:stretch>
            <a:fillRect/>
          </a:stretch>
        </p:blipFill>
        <p:spPr>
          <a:xfrm>
            <a:off x="6595998" y="4956965"/>
            <a:ext cx="1734089" cy="235935"/>
          </a:xfrm>
          <a:prstGeom prst="rect">
            <a:avLst/>
          </a:prstGeom>
          <a:ln w="12700">
            <a:miter lim="400000"/>
          </a:ln>
        </p:spPr>
      </p:pic>
    </p:spTree>
    <p:extLst>
      <p:ext uri="{BB962C8B-B14F-4D97-AF65-F5344CB8AC3E}">
        <p14:creationId xmlns:p14="http://schemas.microsoft.com/office/powerpoint/2010/main" val="1786949157"/>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 Outline</a:t>
            </a:r>
            <a:endParaRPr lang="en-US" dirty="0"/>
          </a:p>
        </p:txBody>
      </p:sp>
      <p:sp>
        <p:nvSpPr>
          <p:cNvPr id="3" name="Content Placeholder 2"/>
          <p:cNvSpPr>
            <a:spLocks noGrp="1"/>
          </p:cNvSpPr>
          <p:nvPr>
            <p:ph idx="1"/>
          </p:nvPr>
        </p:nvSpPr>
        <p:spPr/>
        <p:txBody>
          <a:bodyPr>
            <a:normAutofit/>
          </a:bodyPr>
          <a:lstStyle/>
          <a:p>
            <a:pPr lvl="1"/>
            <a:r>
              <a:rPr lang="en-US" sz="2633" dirty="0" smtClean="0">
                <a:solidFill>
                  <a:schemeClr val="tx1"/>
                </a:solidFill>
              </a:rPr>
              <a:t>How </a:t>
            </a:r>
            <a:r>
              <a:rPr lang="en-US" sz="2633" dirty="0">
                <a:solidFill>
                  <a:schemeClr val="tx1"/>
                </a:solidFill>
              </a:rPr>
              <a:t>can we identify transcriptional subpopulations in a way that is robust and takes into consideration technical artefacts from single cell RNA-</a:t>
            </a:r>
            <a:r>
              <a:rPr lang="en-US" sz="2633" dirty="0" err="1">
                <a:solidFill>
                  <a:schemeClr val="tx1"/>
                </a:solidFill>
              </a:rPr>
              <a:t>seq</a:t>
            </a:r>
            <a:r>
              <a:rPr lang="en-US" sz="2633" dirty="0">
                <a:solidFill>
                  <a:schemeClr val="tx1"/>
                </a:solidFill>
              </a:rPr>
              <a:t>?</a:t>
            </a:r>
          </a:p>
          <a:p>
            <a:pPr lvl="1"/>
            <a:r>
              <a:rPr lang="en-US" sz="2633" b="1" dirty="0" smtClean="0">
                <a:solidFill>
                  <a:srgbClr val="C00000"/>
                </a:solidFill>
              </a:rPr>
              <a:t>In </a:t>
            </a:r>
            <a:r>
              <a:rPr lang="en-US" sz="2633" b="1" dirty="0">
                <a:solidFill>
                  <a:srgbClr val="C00000"/>
                </a:solidFill>
              </a:rPr>
              <a:t>additional to expression heterogeneity, how can we make the most out of single-cell RNA-</a:t>
            </a:r>
            <a:r>
              <a:rPr lang="en-US" sz="2633" b="1" dirty="0" err="1">
                <a:solidFill>
                  <a:srgbClr val="C00000"/>
                </a:solidFill>
              </a:rPr>
              <a:t>seq</a:t>
            </a:r>
            <a:r>
              <a:rPr lang="en-US" sz="2633" b="1" dirty="0">
                <a:solidFill>
                  <a:srgbClr val="C00000"/>
                </a:solidFill>
              </a:rPr>
              <a:t> data?</a:t>
            </a:r>
          </a:p>
          <a:p>
            <a:pPr lvl="1"/>
            <a:r>
              <a:rPr lang="en-US" sz="2500" dirty="0" smtClean="0"/>
              <a:t>How can we connect transcriptional heterogeneity to genetic heterogeneity at the single cell level?</a:t>
            </a:r>
          </a:p>
          <a:p>
            <a:pPr lvl="1"/>
            <a:r>
              <a:rPr lang="en-US" sz="2500" dirty="0" smtClean="0"/>
              <a:t>Demo</a:t>
            </a:r>
            <a:endParaRPr lang="en-US" sz="2500" dirty="0"/>
          </a:p>
          <a:p>
            <a:pPr lvl="1"/>
            <a:endParaRPr lang="en-US" sz="2500" dirty="0"/>
          </a:p>
        </p:txBody>
      </p:sp>
    </p:spTree>
    <p:extLst>
      <p:ext uri="{BB962C8B-B14F-4D97-AF65-F5344CB8AC3E}">
        <p14:creationId xmlns:p14="http://schemas.microsoft.com/office/powerpoint/2010/main" val="2500265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PAGODA applied to human cortical cells identifies and characterizes subpopulations</a:t>
            </a:r>
            <a:endParaRPr lang="en-US" sz="4300" dirty="0"/>
          </a:p>
        </p:txBody>
      </p:sp>
      <p:sp>
        <p:nvSpPr>
          <p:cNvPr id="16" name="Slide Number Placeholder 15"/>
          <p:cNvSpPr>
            <a:spLocks noGrp="1"/>
          </p:cNvSpPr>
          <p:nvPr>
            <p:ph type="sldNum" sz="quarter" idx="4"/>
          </p:nvPr>
        </p:nvSpPr>
        <p:spPr/>
        <p:txBody>
          <a:bodyPr/>
          <a:lstStyle/>
          <a:p>
            <a:fld id="{D57F1E4F-1CFF-5643-939E-217C01CDF565}" type="slidenum">
              <a:rPr lang="en-US" smtClean="0"/>
              <a:pPr/>
              <a:t>28</a:t>
            </a:fld>
            <a:endParaRPr lang="en-US" dirty="0"/>
          </a:p>
        </p:txBody>
      </p:sp>
      <p:pic>
        <p:nvPicPr>
          <p:cNvPr id="3" name="Picture 2"/>
          <p:cNvPicPr>
            <a:picLocks noChangeAspect="1"/>
          </p:cNvPicPr>
          <p:nvPr/>
        </p:nvPicPr>
        <p:blipFill>
          <a:blip r:embed="rId3"/>
          <a:stretch>
            <a:fillRect/>
          </a:stretch>
        </p:blipFill>
        <p:spPr>
          <a:xfrm>
            <a:off x="1392843" y="1968557"/>
            <a:ext cx="1769547" cy="1769547"/>
          </a:xfrm>
          <a:prstGeom prst="rect">
            <a:avLst/>
          </a:prstGeom>
        </p:spPr>
      </p:pic>
      <p:pic>
        <p:nvPicPr>
          <p:cNvPr id="6" name="Picture 5"/>
          <p:cNvPicPr>
            <a:picLocks noChangeAspect="1"/>
          </p:cNvPicPr>
          <p:nvPr/>
        </p:nvPicPr>
        <p:blipFill>
          <a:blip r:embed="rId4"/>
          <a:stretch>
            <a:fillRect/>
          </a:stretch>
        </p:blipFill>
        <p:spPr>
          <a:xfrm>
            <a:off x="1392843" y="4122005"/>
            <a:ext cx="1769547" cy="1769547"/>
          </a:xfrm>
          <a:prstGeom prst="rect">
            <a:avLst/>
          </a:prstGeom>
        </p:spPr>
      </p:pic>
      <p:sp>
        <p:nvSpPr>
          <p:cNvPr id="7" name="TextBox 6"/>
          <p:cNvSpPr txBox="1"/>
          <p:nvPr/>
        </p:nvSpPr>
        <p:spPr>
          <a:xfrm>
            <a:off x="1097280" y="3667177"/>
            <a:ext cx="2394051" cy="646331"/>
          </a:xfrm>
          <a:prstGeom prst="rect">
            <a:avLst/>
          </a:prstGeom>
          <a:noFill/>
        </p:spPr>
        <p:txBody>
          <a:bodyPr wrap="square" rtlCol="0">
            <a:spAutoFit/>
          </a:bodyPr>
          <a:lstStyle/>
          <a:p>
            <a:pPr algn="ctr"/>
            <a:r>
              <a:rPr lang="en-US" dirty="0" err="1"/>
              <a:t>Xiaochang</a:t>
            </a:r>
            <a:r>
              <a:rPr lang="en-US" dirty="0"/>
              <a:t> Zhang</a:t>
            </a:r>
          </a:p>
          <a:p>
            <a:endParaRPr lang="en-US" dirty="0"/>
          </a:p>
        </p:txBody>
      </p:sp>
      <p:sp>
        <p:nvSpPr>
          <p:cNvPr id="17" name="TextBox 16"/>
          <p:cNvSpPr txBox="1"/>
          <p:nvPr/>
        </p:nvSpPr>
        <p:spPr>
          <a:xfrm>
            <a:off x="1309787" y="5859289"/>
            <a:ext cx="1769548" cy="369332"/>
          </a:xfrm>
          <a:prstGeom prst="rect">
            <a:avLst/>
          </a:prstGeom>
          <a:noFill/>
        </p:spPr>
        <p:txBody>
          <a:bodyPr wrap="square" rtlCol="0">
            <a:spAutoFit/>
          </a:bodyPr>
          <a:lstStyle/>
          <a:p>
            <a:pPr algn="ctr"/>
            <a:r>
              <a:rPr lang="en-US" dirty="0"/>
              <a:t>Chris Walsh</a:t>
            </a:r>
          </a:p>
        </p:txBody>
      </p:sp>
      <p:pic>
        <p:nvPicPr>
          <p:cNvPr id="11" name="Picture 10"/>
          <p:cNvPicPr>
            <a:picLocks noChangeAspect="1"/>
          </p:cNvPicPr>
          <p:nvPr/>
        </p:nvPicPr>
        <p:blipFill>
          <a:blip r:embed="rId5"/>
          <a:stretch>
            <a:fillRect/>
          </a:stretch>
        </p:blipFill>
        <p:spPr>
          <a:xfrm>
            <a:off x="3817173" y="2012275"/>
            <a:ext cx="7004718" cy="3941431"/>
          </a:xfrm>
          <a:prstGeom prst="rect">
            <a:avLst/>
          </a:prstGeom>
        </p:spPr>
      </p:pic>
    </p:spTree>
    <p:extLst>
      <p:ext uri="{BB962C8B-B14F-4D97-AF65-F5344CB8AC3E}">
        <p14:creationId xmlns:p14="http://schemas.microsoft.com/office/powerpoint/2010/main" val="168047122"/>
      </p:ext>
    </p:extLst>
  </p:cSld>
  <p:clrMapOvr>
    <a:masterClrMapping/>
  </p:clrMapOvr>
  <mc:AlternateContent xmlns:mc="http://schemas.openxmlformats.org/markup-compatibility/2006" xmlns:p14="http://schemas.microsoft.com/office/powerpoint/2010/main">
    <mc:Choice Requires="p14">
      <p:transition spd="slow" p14:dur="2000" advTm="2431"/>
    </mc:Choice>
    <mc:Fallback xmlns="">
      <p:transition spd="slow" advTm="2431"/>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PAGODA applied to human cortical cells identifies and characterizes subpopulations</a:t>
            </a:r>
            <a:endParaRPr lang="en-US" sz="4300" dirty="0"/>
          </a:p>
        </p:txBody>
      </p:sp>
      <p:grpSp>
        <p:nvGrpSpPr>
          <p:cNvPr id="8" name="Group 7"/>
          <p:cNvGrpSpPr/>
          <p:nvPr/>
        </p:nvGrpSpPr>
        <p:grpSpPr>
          <a:xfrm>
            <a:off x="709116" y="1986296"/>
            <a:ext cx="8117555" cy="1994035"/>
            <a:chOff x="709115" y="1986294"/>
            <a:chExt cx="8117554" cy="1994035"/>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7673" t="38411" r="21444"/>
            <a:stretch/>
          </p:blipFill>
          <p:spPr>
            <a:xfrm>
              <a:off x="2514600" y="2745881"/>
              <a:ext cx="6191518" cy="1234448"/>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270" r="20227" b="85070"/>
            <a:stretch/>
          </p:blipFill>
          <p:spPr>
            <a:xfrm>
              <a:off x="709115" y="1986294"/>
              <a:ext cx="8117554" cy="773337"/>
            </a:xfrm>
            <a:prstGeom prst="rect">
              <a:avLst/>
            </a:prstGeom>
          </p:spPr>
        </p:pic>
      </p:grpSp>
      <p:sp>
        <p:nvSpPr>
          <p:cNvPr id="16" name="Slide Number Placeholder 15"/>
          <p:cNvSpPr>
            <a:spLocks noGrp="1"/>
          </p:cNvSpPr>
          <p:nvPr>
            <p:ph type="sldNum" sz="quarter" idx="4"/>
          </p:nvPr>
        </p:nvSpPr>
        <p:spPr/>
        <p:txBody>
          <a:bodyPr/>
          <a:lstStyle/>
          <a:p>
            <a:fld id="{D57F1E4F-1CFF-5643-939E-217C01CDF565}" type="slidenum">
              <a:rPr lang="en-US" smtClean="0"/>
              <a:pPr/>
              <a:t>29</a:t>
            </a:fld>
            <a:endParaRPr lang="en-US" dirty="0"/>
          </a:p>
        </p:txBody>
      </p:sp>
      <p:sp>
        <p:nvSpPr>
          <p:cNvPr id="12" name="Shape 280"/>
          <p:cNvSpPr/>
          <p:nvPr/>
        </p:nvSpPr>
        <p:spPr>
          <a:xfrm>
            <a:off x="5333361" y="4300395"/>
            <a:ext cx="359075" cy="266804"/>
          </a:xfrm>
          <a:prstGeom prst="rect">
            <a:avLst/>
          </a:prstGeom>
          <a:ln w="12700">
            <a:miter lim="400000"/>
          </a:ln>
          <a:extLst>
            <a:ext uri="{C572A759-6A51-4108-AA02-DFA0A04FC94B}">
              <ma14:wrappingTextBoxFlag xmlns:ma14="http://schemas.microsoft.com/office/mac/drawingml/2011/main" val="1"/>
            </a:ext>
          </a:extLst>
        </p:spPr>
        <p:txBody>
          <a:bodyPr wrap="square" lIns="35719" tIns="35719" rIns="35719" bIns="35719" anchor="ctr">
            <a:spAutoFit/>
          </a:bodyPr>
          <a:lstStyle/>
          <a:p>
            <a:r>
              <a:rPr sz="1265"/>
              <a:t>cells</a:t>
            </a:r>
          </a:p>
        </p:txBody>
      </p:sp>
      <p:sp>
        <p:nvSpPr>
          <p:cNvPr id="13" name="Shape 281"/>
          <p:cNvSpPr/>
          <p:nvPr/>
        </p:nvSpPr>
        <p:spPr>
          <a:xfrm>
            <a:off x="8920296" y="3190523"/>
            <a:ext cx="1172886" cy="266804"/>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sz="1265"/>
              <a:t>pathway clusters</a:t>
            </a:r>
          </a:p>
        </p:txBody>
      </p:sp>
      <p:sp>
        <p:nvSpPr>
          <p:cNvPr id="14" name="Shape 282"/>
          <p:cNvSpPr/>
          <p:nvPr/>
        </p:nvSpPr>
        <p:spPr>
          <a:xfrm>
            <a:off x="2514601" y="4188500"/>
            <a:ext cx="6031387" cy="0"/>
          </a:xfrm>
          <a:prstGeom prst="line">
            <a:avLst/>
          </a:prstGeom>
          <a:ln w="63500">
            <a:solidFill>
              <a:srgbClr val="C82606"/>
            </a:solidFill>
            <a:miter lim="400000"/>
            <a:headEnd type="triangle"/>
            <a:tailEnd type="triangle"/>
          </a:ln>
        </p:spPr>
        <p:txBody>
          <a:bodyPr lIns="35719" tIns="35719" rIns="35719" bIns="35719" anchor="ctr"/>
          <a:lstStyle/>
          <a:p>
            <a:endParaRPr sz="1265"/>
          </a:p>
        </p:txBody>
      </p:sp>
      <p:sp>
        <p:nvSpPr>
          <p:cNvPr id="18" name="Shape 283"/>
          <p:cNvSpPr/>
          <p:nvPr/>
        </p:nvSpPr>
        <p:spPr>
          <a:xfrm>
            <a:off x="8866116" y="2667520"/>
            <a:ext cx="1" cy="1312811"/>
          </a:xfrm>
          <a:prstGeom prst="line">
            <a:avLst/>
          </a:prstGeom>
          <a:ln w="63500">
            <a:solidFill>
              <a:srgbClr val="C82606"/>
            </a:solidFill>
            <a:miter lim="400000"/>
            <a:headEnd type="triangle"/>
            <a:tailEnd type="triangle"/>
          </a:ln>
        </p:spPr>
        <p:txBody>
          <a:bodyPr lIns="35719" tIns="35719" rIns="35719" bIns="35719" anchor="ctr"/>
          <a:lstStyle/>
          <a:p>
            <a:endParaRPr sz="1265"/>
          </a:p>
        </p:txBody>
      </p:sp>
    </p:spTree>
    <p:extLst>
      <p:ext uri="{BB962C8B-B14F-4D97-AF65-F5344CB8AC3E}">
        <p14:creationId xmlns:p14="http://schemas.microsoft.com/office/powerpoint/2010/main" val="1571324116"/>
      </p:ext>
    </p:extLst>
  </p:cSld>
  <p:clrMapOvr>
    <a:masterClrMapping/>
  </p:clrMapOvr>
  <mc:AlternateContent xmlns:mc="http://schemas.openxmlformats.org/markup-compatibility/2006" xmlns:p14="http://schemas.microsoft.com/office/powerpoint/2010/main">
    <mc:Choice Requires="p14">
      <p:transition spd="slow" p14:dur="2000" advTm="2003"/>
    </mc:Choice>
    <mc:Fallback xmlns="">
      <p:transition spd="slow" advTm="2003"/>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t>Challenges: scRNA-seq data is highly variable and noisy</a:t>
            </a:r>
          </a:p>
        </p:txBody>
      </p:sp>
      <p:sp>
        <p:nvSpPr>
          <p:cNvPr id="3" name="Content Placeholder 2"/>
          <p:cNvSpPr>
            <a:spLocks noGrp="1"/>
          </p:cNvSpPr>
          <p:nvPr>
            <p:ph idx="1"/>
          </p:nvPr>
        </p:nvSpPr>
        <p:spPr>
          <a:xfrm>
            <a:off x="1097280" y="1845735"/>
            <a:ext cx="10058399" cy="4023360"/>
          </a:xfrm>
        </p:spPr>
        <p:txBody>
          <a:bodyPr>
            <a:normAutofit/>
          </a:bodyPr>
          <a:lstStyle/>
          <a:p>
            <a:pPr lvl="1"/>
            <a:r>
              <a:rPr lang="en-US" sz="2500" dirty="0"/>
              <a:t>Expect high correlation between replicates</a:t>
            </a:r>
          </a:p>
          <a:p>
            <a:pPr lvl="1"/>
            <a:r>
              <a:rPr lang="en-US" sz="2500" dirty="0"/>
              <a:t>Many differences between individual cells (even of the same type)</a:t>
            </a:r>
          </a:p>
          <a:p>
            <a:pPr lvl="2"/>
            <a:r>
              <a:rPr lang="en-US" sz="2500" dirty="0"/>
              <a:t>Biological vs. technical differences</a:t>
            </a:r>
          </a:p>
        </p:txBody>
      </p:sp>
      <p:sp>
        <p:nvSpPr>
          <p:cNvPr id="5" name="Slide Number Placeholder 4"/>
          <p:cNvSpPr>
            <a:spLocks noGrp="1"/>
          </p:cNvSpPr>
          <p:nvPr>
            <p:ph type="sldNum" sz="quarter" idx="4"/>
          </p:nvPr>
        </p:nvSpPr>
        <p:spPr/>
        <p:txBody>
          <a:bodyPr/>
          <a:lstStyle/>
          <a:p>
            <a:fld id="{D57F1E4F-1CFF-5643-939E-217C01CDF565}" type="slidenum">
              <a:rPr lang="en-US" smtClean="0"/>
              <a:pPr/>
              <a:t>3</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424" y="3278507"/>
            <a:ext cx="6276109" cy="2590588"/>
          </a:xfrm>
          <a:prstGeom prst="rect">
            <a:avLst/>
          </a:prstGeom>
        </p:spPr>
      </p:pic>
    </p:spTree>
    <p:extLst>
      <p:ext uri="{BB962C8B-B14F-4D97-AF65-F5344CB8AC3E}">
        <p14:creationId xmlns:p14="http://schemas.microsoft.com/office/powerpoint/2010/main" val="1155551948"/>
      </p:ext>
    </p:extLst>
  </p:cSld>
  <p:clrMapOvr>
    <a:masterClrMapping/>
  </p:clrMapOvr>
  <mc:AlternateContent xmlns:mc="http://schemas.openxmlformats.org/markup-compatibility/2006" xmlns:p14="http://schemas.microsoft.com/office/powerpoint/2010/main">
    <mc:Choice Requires="p14">
      <p:transition spd="slow" p14:dur="2000" advTm="20967"/>
    </mc:Choice>
    <mc:Fallback xmlns="">
      <p:transition spd="slow" advTm="20967"/>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p:cNvSpPr>
            <a:spLocks noGrp="1"/>
          </p:cNvSpPr>
          <p:nvPr>
            <p:ph type="sldNum" sz="quarter" idx="4"/>
          </p:nvPr>
        </p:nvSpPr>
        <p:spPr/>
        <p:txBody>
          <a:bodyPr/>
          <a:lstStyle/>
          <a:p>
            <a:fld id="{D57F1E4F-1CFF-5643-939E-217C01CDF565}" type="slidenum">
              <a:rPr lang="en-US" smtClean="0"/>
              <a:pPr/>
              <a:t>30</a:t>
            </a:fld>
            <a:endParaRPr lang="en-US" dirty="0"/>
          </a:p>
        </p:txBody>
      </p:sp>
      <p:sp>
        <p:nvSpPr>
          <p:cNvPr id="2" name="Title 1"/>
          <p:cNvSpPr>
            <a:spLocks noGrp="1"/>
          </p:cNvSpPr>
          <p:nvPr>
            <p:ph type="title" idx="4294967295"/>
          </p:nvPr>
        </p:nvSpPr>
        <p:spPr>
          <a:xfrm>
            <a:off x="381269" y="1"/>
            <a:ext cx="3761241" cy="5284313"/>
          </a:xfrm>
        </p:spPr>
        <p:txBody>
          <a:bodyPr>
            <a:noAutofit/>
          </a:bodyPr>
          <a:lstStyle/>
          <a:p>
            <a:r>
              <a:rPr lang="en-US" sz="4300" dirty="0"/>
              <a:t>Marker genes confirm subpopulation identified by PAGODA</a:t>
            </a:r>
            <a:br>
              <a:rPr lang="en-US" sz="4300" dirty="0"/>
            </a:br>
            <a:endParaRPr lang="en-US" sz="43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577" y="0"/>
            <a:ext cx="7444572" cy="6209581"/>
          </a:xfrm>
          <a:prstGeom prst="rect">
            <a:avLst/>
          </a:prstGeom>
        </p:spPr>
      </p:pic>
    </p:spTree>
    <p:extLst>
      <p:ext uri="{BB962C8B-B14F-4D97-AF65-F5344CB8AC3E}">
        <p14:creationId xmlns:p14="http://schemas.microsoft.com/office/powerpoint/2010/main" val="1448812678"/>
      </p:ext>
    </p:extLst>
  </p:cSld>
  <p:clrMapOvr>
    <a:masterClrMapping/>
  </p:clrMapOvr>
  <mc:AlternateContent xmlns:mc="http://schemas.openxmlformats.org/markup-compatibility/2006" xmlns:p14="http://schemas.microsoft.com/office/powerpoint/2010/main">
    <mc:Choice Requires="p14">
      <p:transition spd="slow" p14:dur="2000" advTm="14424"/>
    </mc:Choice>
    <mc:Fallback xmlns="">
      <p:transition spd="slow" advTm="14424"/>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p:cNvSpPr>
            <a:spLocks noGrp="1"/>
          </p:cNvSpPr>
          <p:nvPr>
            <p:ph type="sldNum" sz="quarter" idx="4"/>
          </p:nvPr>
        </p:nvSpPr>
        <p:spPr/>
        <p:txBody>
          <a:bodyPr/>
          <a:lstStyle/>
          <a:p>
            <a:fld id="{D57F1E4F-1CFF-5643-939E-217C01CDF565}" type="slidenum">
              <a:rPr lang="en-US" smtClean="0"/>
              <a:pPr/>
              <a:t>31</a:t>
            </a:fld>
            <a:endParaRPr lang="en-US" dirty="0"/>
          </a:p>
        </p:txBody>
      </p:sp>
      <p:sp>
        <p:nvSpPr>
          <p:cNvPr id="2" name="Title 1"/>
          <p:cNvSpPr>
            <a:spLocks noGrp="1"/>
          </p:cNvSpPr>
          <p:nvPr>
            <p:ph type="title" idx="4294967295"/>
          </p:nvPr>
        </p:nvSpPr>
        <p:spPr>
          <a:xfrm>
            <a:off x="381269" y="1"/>
            <a:ext cx="3761241" cy="5284313"/>
          </a:xfrm>
        </p:spPr>
        <p:txBody>
          <a:bodyPr>
            <a:noAutofit/>
          </a:bodyPr>
          <a:lstStyle/>
          <a:p>
            <a:r>
              <a:rPr lang="en-US" sz="4300" dirty="0"/>
              <a:t>Marker genes confirm subpopulation identified by PAGODA</a:t>
            </a:r>
            <a:br>
              <a:rPr lang="en-US" sz="4300" dirty="0"/>
            </a:br>
            <a:endParaRPr lang="en-US" sz="43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577" y="0"/>
            <a:ext cx="7444572" cy="6209581"/>
          </a:xfrm>
          <a:prstGeom prst="rect">
            <a:avLst/>
          </a:prstGeom>
        </p:spPr>
      </p:pic>
      <p:sp>
        <p:nvSpPr>
          <p:cNvPr id="3" name="Frame 2"/>
          <p:cNvSpPr/>
          <p:nvPr/>
        </p:nvSpPr>
        <p:spPr>
          <a:xfrm>
            <a:off x="5248656" y="804672"/>
            <a:ext cx="1097280" cy="490118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p:cNvSpPr/>
          <p:nvPr/>
        </p:nvSpPr>
        <p:spPr>
          <a:xfrm>
            <a:off x="9589008" y="804672"/>
            <a:ext cx="1097280" cy="490118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0232917"/>
      </p:ext>
    </p:extLst>
  </p:cSld>
  <p:clrMapOvr>
    <a:masterClrMapping/>
  </p:clrMapOvr>
  <mc:AlternateContent xmlns:mc="http://schemas.openxmlformats.org/markup-compatibility/2006" xmlns:p14="http://schemas.microsoft.com/office/powerpoint/2010/main">
    <mc:Choice Requires="p14">
      <p:transition spd="slow" p14:dur="2000" advTm="15224"/>
    </mc:Choice>
    <mc:Fallback xmlns="">
      <p:transition spd="slow" advTm="15224"/>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PAGODA integrated with MISO identifies alternative splicing in pure pooled single cells</a:t>
            </a:r>
          </a:p>
        </p:txBody>
      </p:sp>
      <p:sp>
        <p:nvSpPr>
          <p:cNvPr id="3" name="Slide Number Placeholder 2"/>
          <p:cNvSpPr>
            <a:spLocks noGrp="1"/>
          </p:cNvSpPr>
          <p:nvPr>
            <p:ph type="sldNum" sz="quarter" idx="4"/>
          </p:nvPr>
        </p:nvSpPr>
        <p:spPr/>
        <p:txBody>
          <a:bodyPr/>
          <a:lstStyle/>
          <a:p>
            <a:fld id="{D57F1E4F-1CFF-5643-939E-217C01CDF565}" type="slidenum">
              <a:rPr lang="en-US" smtClean="0"/>
              <a:pPr/>
              <a:t>32</a:t>
            </a:fld>
            <a:endParaRPr lang="en-US" dirty="0"/>
          </a:p>
        </p:txBody>
      </p:sp>
      <p:pic>
        <p:nvPicPr>
          <p:cNvPr id="8" name="Picture 7"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398" y="2657311"/>
            <a:ext cx="3162300" cy="2565400"/>
          </a:xfrm>
          <a:prstGeom prst="rect">
            <a:avLst/>
          </a:prstGeom>
        </p:spPr>
      </p:pic>
      <p:pic>
        <p:nvPicPr>
          <p:cNvPr id="9" name="Picture 8" descr="imgr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147" y="2097049"/>
            <a:ext cx="4047632" cy="3685929"/>
          </a:xfrm>
          <a:prstGeom prst="rect">
            <a:avLst/>
          </a:prstGeom>
        </p:spPr>
      </p:pic>
    </p:spTree>
    <p:extLst>
      <p:ext uri="{BB962C8B-B14F-4D97-AF65-F5344CB8AC3E}">
        <p14:creationId xmlns:p14="http://schemas.microsoft.com/office/powerpoint/2010/main" val="1926434249"/>
      </p:ext>
    </p:extLst>
  </p:cSld>
  <p:clrMapOvr>
    <a:masterClrMapping/>
  </p:clrMapOvr>
  <mc:AlternateContent xmlns:mc="http://schemas.openxmlformats.org/markup-compatibility/2006" xmlns:p14="http://schemas.microsoft.com/office/powerpoint/2010/main">
    <mc:Choice Requires="p14">
      <p:transition spd="slow" p14:dur="2000" advTm="6626"/>
    </mc:Choice>
    <mc:Fallback xmlns="">
      <p:transition spd="slow" advTm="6626"/>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PAGODA integrated with MISO identifies alternative splicing in pure pooled single cells</a:t>
            </a:r>
          </a:p>
        </p:txBody>
      </p:sp>
      <p:sp>
        <p:nvSpPr>
          <p:cNvPr id="3" name="Slide Number Placeholder 2"/>
          <p:cNvSpPr>
            <a:spLocks noGrp="1"/>
          </p:cNvSpPr>
          <p:nvPr>
            <p:ph type="sldNum" sz="quarter" idx="4"/>
          </p:nvPr>
        </p:nvSpPr>
        <p:spPr/>
        <p:txBody>
          <a:bodyPr/>
          <a:lstStyle/>
          <a:p>
            <a:fld id="{D57F1E4F-1CFF-5643-939E-217C01CDF565}" type="slidenum">
              <a:rPr lang="en-US" smtClean="0"/>
              <a:pPr/>
              <a:t>33</a:t>
            </a:fld>
            <a:endParaRPr lang="en-US" dirty="0"/>
          </a:p>
        </p:txBody>
      </p:sp>
      <p:pic>
        <p:nvPicPr>
          <p:cNvPr id="8" name="Picture 7" descr="img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398" y="2657311"/>
            <a:ext cx="3162300" cy="2565400"/>
          </a:xfrm>
          <a:prstGeom prst="rect">
            <a:avLst/>
          </a:prstGeom>
        </p:spPr>
      </p:pic>
      <p:pic>
        <p:nvPicPr>
          <p:cNvPr id="9" name="Picture 8"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147" y="2097049"/>
            <a:ext cx="4047632" cy="3685929"/>
          </a:xfrm>
          <a:prstGeom prst="rect">
            <a:avLst/>
          </a:prstGeom>
        </p:spPr>
      </p:pic>
      <p:sp>
        <p:nvSpPr>
          <p:cNvPr id="7" name="Rectangle 6"/>
          <p:cNvSpPr/>
          <p:nvPr/>
        </p:nvSpPr>
        <p:spPr>
          <a:xfrm>
            <a:off x="3073982" y="5290534"/>
            <a:ext cx="1729961" cy="492443"/>
          </a:xfrm>
          <a:prstGeom prst="rect">
            <a:avLst/>
          </a:prstGeom>
        </p:spPr>
        <p:txBody>
          <a:bodyPr wrap="none">
            <a:spAutoFit/>
          </a:bodyPr>
          <a:lstStyle/>
          <a:p>
            <a:r>
              <a:rPr lang="en-US" sz="2600" b="1">
                <a:solidFill>
                  <a:srgbClr val="C00000"/>
                </a:solidFill>
              </a:rPr>
              <a:t>Needs bulk</a:t>
            </a:r>
            <a:endParaRPr lang="en-US" sz="2600" b="1" dirty="0">
              <a:solidFill>
                <a:srgbClr val="C00000"/>
              </a:solidFill>
            </a:endParaRPr>
          </a:p>
        </p:txBody>
      </p:sp>
    </p:spTree>
    <p:extLst>
      <p:ext uri="{BB962C8B-B14F-4D97-AF65-F5344CB8AC3E}">
        <p14:creationId xmlns:p14="http://schemas.microsoft.com/office/powerpoint/2010/main" val="250614701"/>
      </p:ext>
    </p:extLst>
  </p:cSld>
  <p:clrMapOvr>
    <a:masterClrMapping/>
  </p:clrMapOvr>
  <mc:AlternateContent xmlns:mc="http://schemas.openxmlformats.org/markup-compatibility/2006" xmlns:p14="http://schemas.microsoft.com/office/powerpoint/2010/main">
    <mc:Choice Requires="p14">
      <p:transition spd="slow" p14:dur="2000" advTm="5052"/>
    </mc:Choice>
    <mc:Fallback xmlns="">
      <p:transition spd="slow" advTm="5052"/>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PAGODA integrated with MISO identifies alternative splicing in pure pooled single cells</a:t>
            </a:r>
          </a:p>
        </p:txBody>
      </p:sp>
      <p:sp>
        <p:nvSpPr>
          <p:cNvPr id="3" name="Slide Number Placeholder 2"/>
          <p:cNvSpPr>
            <a:spLocks noGrp="1"/>
          </p:cNvSpPr>
          <p:nvPr>
            <p:ph type="sldNum" sz="quarter" idx="4"/>
          </p:nvPr>
        </p:nvSpPr>
        <p:spPr/>
        <p:txBody>
          <a:bodyPr/>
          <a:lstStyle/>
          <a:p>
            <a:fld id="{D57F1E4F-1CFF-5643-939E-217C01CDF565}" type="slidenum">
              <a:rPr lang="en-US" smtClean="0"/>
              <a:pPr/>
              <a:t>34</a:t>
            </a:fld>
            <a:endParaRPr lang="en-US" dirty="0"/>
          </a:p>
        </p:txBody>
      </p:sp>
      <p:pic>
        <p:nvPicPr>
          <p:cNvPr id="8" name="Picture 7" descr="img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398" y="2657311"/>
            <a:ext cx="3162300" cy="2565400"/>
          </a:xfrm>
          <a:prstGeom prst="rect">
            <a:avLst/>
          </a:prstGeom>
        </p:spPr>
      </p:pic>
      <p:pic>
        <p:nvPicPr>
          <p:cNvPr id="9" name="Picture 8" descr="imgr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147" y="2097049"/>
            <a:ext cx="4047632" cy="3685929"/>
          </a:xfrm>
          <a:prstGeom prst="rect">
            <a:avLst/>
          </a:prstGeom>
        </p:spPr>
      </p:pic>
      <p:sp>
        <p:nvSpPr>
          <p:cNvPr id="7" name="Rectangle 6"/>
          <p:cNvSpPr/>
          <p:nvPr/>
        </p:nvSpPr>
        <p:spPr>
          <a:xfrm>
            <a:off x="3073982" y="5290534"/>
            <a:ext cx="4328429" cy="492443"/>
          </a:xfrm>
          <a:prstGeom prst="rect">
            <a:avLst/>
          </a:prstGeom>
        </p:spPr>
        <p:txBody>
          <a:bodyPr wrap="none">
            <a:spAutoFit/>
          </a:bodyPr>
          <a:lstStyle/>
          <a:p>
            <a:r>
              <a:rPr lang="en-US" sz="2600" b="1" dirty="0">
                <a:solidFill>
                  <a:srgbClr val="C00000"/>
                </a:solidFill>
              </a:rPr>
              <a:t>Needs bulk -&gt; pool single cells</a:t>
            </a:r>
          </a:p>
        </p:txBody>
      </p:sp>
    </p:spTree>
    <p:extLst>
      <p:ext uri="{BB962C8B-B14F-4D97-AF65-F5344CB8AC3E}">
        <p14:creationId xmlns:p14="http://schemas.microsoft.com/office/powerpoint/2010/main" val="865847940"/>
      </p:ext>
    </p:extLst>
  </p:cSld>
  <p:clrMapOvr>
    <a:masterClrMapping/>
  </p:clrMapOvr>
  <mc:AlternateContent xmlns:mc="http://schemas.openxmlformats.org/markup-compatibility/2006" xmlns:p14="http://schemas.microsoft.com/office/powerpoint/2010/main">
    <mc:Choice Requires="p14">
      <p:transition spd="slow" p14:dur="2000" advTm="3552"/>
    </mc:Choice>
    <mc:Fallback xmlns="">
      <p:transition spd="slow" advTm="3552"/>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p:cNvSpPr>
            <a:spLocks noGrp="1"/>
          </p:cNvSpPr>
          <p:nvPr>
            <p:ph type="sldNum" sz="quarter" idx="4"/>
          </p:nvPr>
        </p:nvSpPr>
        <p:spPr/>
        <p:txBody>
          <a:bodyPr/>
          <a:lstStyle/>
          <a:p>
            <a:fld id="{D57F1E4F-1CFF-5643-939E-217C01CDF565}" type="slidenum">
              <a:rPr lang="en-US" smtClean="0"/>
              <a:pPr/>
              <a:t>35</a:t>
            </a:fld>
            <a:endParaRPr lang="en-US" dirty="0"/>
          </a:p>
        </p:txBody>
      </p:sp>
      <p:sp>
        <p:nvSpPr>
          <p:cNvPr id="2" name="Title 1"/>
          <p:cNvSpPr>
            <a:spLocks noGrp="1"/>
          </p:cNvSpPr>
          <p:nvPr>
            <p:ph type="title" idx="4294967295"/>
          </p:nvPr>
        </p:nvSpPr>
        <p:spPr>
          <a:xfrm>
            <a:off x="381269" y="1"/>
            <a:ext cx="3761241" cy="5284313"/>
          </a:xfrm>
        </p:spPr>
        <p:txBody>
          <a:bodyPr>
            <a:noAutofit/>
          </a:bodyPr>
          <a:lstStyle/>
          <a:p>
            <a:r>
              <a:rPr lang="en-US" sz="4300" dirty="0"/>
              <a:t>Marker genes confirm subpopulation identified by PAGODA</a:t>
            </a:r>
            <a:br>
              <a:rPr lang="en-US" sz="4300" dirty="0"/>
            </a:br>
            <a:endParaRPr lang="en-US" sz="43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577" y="0"/>
            <a:ext cx="7444572" cy="6209581"/>
          </a:xfrm>
          <a:prstGeom prst="rect">
            <a:avLst/>
          </a:prstGeom>
        </p:spPr>
      </p:pic>
      <p:sp>
        <p:nvSpPr>
          <p:cNvPr id="3" name="Frame 2"/>
          <p:cNvSpPr/>
          <p:nvPr/>
        </p:nvSpPr>
        <p:spPr>
          <a:xfrm>
            <a:off x="5248656" y="804672"/>
            <a:ext cx="1097280" cy="490118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p:cNvSpPr/>
          <p:nvPr/>
        </p:nvSpPr>
        <p:spPr>
          <a:xfrm>
            <a:off x="9589008" y="804672"/>
            <a:ext cx="1097280" cy="490118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23966926"/>
      </p:ext>
    </p:extLst>
  </p:cSld>
  <p:clrMapOvr>
    <a:masterClrMapping/>
  </p:clrMapOvr>
  <mc:AlternateContent xmlns:mc="http://schemas.openxmlformats.org/markup-compatibility/2006" xmlns:p14="http://schemas.microsoft.com/office/powerpoint/2010/main">
    <mc:Choice Requires="p14">
      <p:transition spd="slow" p14:dur="2000" advTm="15224"/>
    </mc:Choice>
    <mc:Fallback xmlns="">
      <p:transition spd="slow" advTm="15224"/>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Pure pooled RGs vs neurons lend credence to potential purity concerns with bulk CP vs. VZ</a:t>
            </a:r>
          </a:p>
        </p:txBody>
      </p:sp>
      <p:sp>
        <p:nvSpPr>
          <p:cNvPr id="5" name="Slide Number Placeholder 4"/>
          <p:cNvSpPr>
            <a:spLocks noGrp="1"/>
          </p:cNvSpPr>
          <p:nvPr>
            <p:ph type="sldNum" sz="quarter" idx="4"/>
          </p:nvPr>
        </p:nvSpPr>
        <p:spPr/>
        <p:txBody>
          <a:bodyPr/>
          <a:lstStyle/>
          <a:p>
            <a:fld id="{D57F1E4F-1CFF-5643-939E-217C01CDF565}" type="slidenum">
              <a:rPr lang="en-US" smtClean="0"/>
              <a:pPr/>
              <a:t>36</a:t>
            </a:fld>
            <a:endParaRPr lang="en-US" dirty="0"/>
          </a:p>
        </p:txBody>
      </p:sp>
      <p:pic>
        <p:nvPicPr>
          <p:cNvPr id="9" name="Picture 8" descr="Fig1I.pdf"/>
          <p:cNvPicPr>
            <a:picLocks noChangeAspect="1"/>
          </p:cNvPicPr>
          <p:nvPr/>
        </p:nvPicPr>
        <p:blipFill rotWithShape="1">
          <a:blip r:embed="rId3">
            <a:extLst>
              <a:ext uri="{28A0092B-C50C-407E-A947-70E740481C1C}">
                <a14:useLocalDpi xmlns:a14="http://schemas.microsoft.com/office/drawing/2010/main" val="0"/>
              </a:ext>
            </a:extLst>
          </a:blip>
          <a:srcRect r="31224"/>
          <a:stretch/>
        </p:blipFill>
        <p:spPr>
          <a:xfrm>
            <a:off x="284667" y="1848866"/>
            <a:ext cx="11651271" cy="4209119"/>
          </a:xfrm>
          <a:prstGeom prst="rect">
            <a:avLst/>
          </a:prstGeom>
        </p:spPr>
      </p:pic>
      <p:sp>
        <p:nvSpPr>
          <p:cNvPr id="3" name="Rectangle 2"/>
          <p:cNvSpPr/>
          <p:nvPr/>
        </p:nvSpPr>
        <p:spPr>
          <a:xfrm>
            <a:off x="284666" y="2267712"/>
            <a:ext cx="11328215" cy="13898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7009183"/>
      </p:ext>
    </p:extLst>
  </p:cSld>
  <p:clrMapOvr>
    <a:masterClrMapping/>
  </p:clrMapOvr>
  <mc:AlternateContent xmlns:mc="http://schemas.openxmlformats.org/markup-compatibility/2006" xmlns:p14="http://schemas.microsoft.com/office/powerpoint/2010/main">
    <mc:Choice Requires="p14">
      <p:transition spd="slow" p14:dur="2000" advTm="4568"/>
    </mc:Choice>
    <mc:Fallback xmlns="">
      <p:transition spd="slow" advTm="4568"/>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Pure pooled RGs vs neurons lend credence to potential purity concerns with bulk CP vs. VZ</a:t>
            </a:r>
          </a:p>
        </p:txBody>
      </p:sp>
      <p:sp>
        <p:nvSpPr>
          <p:cNvPr id="5" name="Slide Number Placeholder 4"/>
          <p:cNvSpPr>
            <a:spLocks noGrp="1"/>
          </p:cNvSpPr>
          <p:nvPr>
            <p:ph type="sldNum" sz="quarter" idx="4"/>
          </p:nvPr>
        </p:nvSpPr>
        <p:spPr/>
        <p:txBody>
          <a:bodyPr/>
          <a:lstStyle/>
          <a:p>
            <a:fld id="{D57F1E4F-1CFF-5643-939E-217C01CDF565}" type="slidenum">
              <a:rPr lang="en-US" smtClean="0"/>
              <a:pPr/>
              <a:t>37</a:t>
            </a:fld>
            <a:endParaRPr lang="en-US" dirty="0"/>
          </a:p>
        </p:txBody>
      </p:sp>
      <p:pic>
        <p:nvPicPr>
          <p:cNvPr id="9" name="Picture 8" descr="Fig1I.pdf"/>
          <p:cNvPicPr>
            <a:picLocks noChangeAspect="1"/>
          </p:cNvPicPr>
          <p:nvPr/>
        </p:nvPicPr>
        <p:blipFill rotWithShape="1">
          <a:blip r:embed="rId3">
            <a:extLst>
              <a:ext uri="{28A0092B-C50C-407E-A947-70E740481C1C}">
                <a14:useLocalDpi xmlns:a14="http://schemas.microsoft.com/office/drawing/2010/main" val="0"/>
              </a:ext>
            </a:extLst>
          </a:blip>
          <a:srcRect t="-1" r="31224" b="2285"/>
          <a:stretch/>
        </p:blipFill>
        <p:spPr>
          <a:xfrm>
            <a:off x="284667" y="1848866"/>
            <a:ext cx="11651271" cy="4113023"/>
          </a:xfrm>
          <a:prstGeom prst="rect">
            <a:avLst/>
          </a:prstGeom>
        </p:spPr>
      </p:pic>
    </p:spTree>
    <p:extLst>
      <p:ext uri="{BB962C8B-B14F-4D97-AF65-F5344CB8AC3E}">
        <p14:creationId xmlns:p14="http://schemas.microsoft.com/office/powerpoint/2010/main" val="915371760"/>
      </p:ext>
    </p:extLst>
  </p:cSld>
  <p:clrMapOvr>
    <a:masterClrMapping/>
  </p:clrMapOvr>
  <mc:AlternateContent xmlns:mc="http://schemas.openxmlformats.org/markup-compatibility/2006" xmlns:p14="http://schemas.microsoft.com/office/powerpoint/2010/main">
    <mc:Choice Requires="p14">
      <p:transition spd="slow" p14:dur="2000" advTm="12403"/>
    </mc:Choice>
    <mc:Fallback xmlns="">
      <p:transition spd="slow" advTm="12403"/>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 Outline</a:t>
            </a:r>
            <a:endParaRPr lang="en-US" dirty="0"/>
          </a:p>
        </p:txBody>
      </p:sp>
      <p:sp>
        <p:nvSpPr>
          <p:cNvPr id="3" name="Content Placeholder 2"/>
          <p:cNvSpPr>
            <a:spLocks noGrp="1"/>
          </p:cNvSpPr>
          <p:nvPr>
            <p:ph idx="1"/>
          </p:nvPr>
        </p:nvSpPr>
        <p:spPr/>
        <p:txBody>
          <a:bodyPr>
            <a:normAutofit/>
          </a:bodyPr>
          <a:lstStyle/>
          <a:p>
            <a:pPr lvl="1"/>
            <a:r>
              <a:rPr lang="en-US" sz="2633" dirty="0" smtClean="0">
                <a:solidFill>
                  <a:schemeClr val="tx1"/>
                </a:solidFill>
              </a:rPr>
              <a:t>How </a:t>
            </a:r>
            <a:r>
              <a:rPr lang="en-US" sz="2633" dirty="0">
                <a:solidFill>
                  <a:schemeClr val="tx1"/>
                </a:solidFill>
              </a:rPr>
              <a:t>can we identify transcriptional subpopulations in a way that is robust and takes into consideration technical artefacts from single cell RNA-</a:t>
            </a:r>
            <a:r>
              <a:rPr lang="en-US" sz="2633" dirty="0" err="1">
                <a:solidFill>
                  <a:schemeClr val="tx1"/>
                </a:solidFill>
              </a:rPr>
              <a:t>seq</a:t>
            </a:r>
            <a:r>
              <a:rPr lang="en-US" sz="2633" dirty="0">
                <a:solidFill>
                  <a:schemeClr val="tx1"/>
                </a:solidFill>
              </a:rPr>
              <a:t>?</a:t>
            </a:r>
          </a:p>
          <a:p>
            <a:pPr lvl="1"/>
            <a:r>
              <a:rPr lang="en-US" sz="2633" dirty="0" smtClean="0">
                <a:solidFill>
                  <a:schemeClr val="tx1"/>
                </a:solidFill>
              </a:rPr>
              <a:t>In </a:t>
            </a:r>
            <a:r>
              <a:rPr lang="en-US" sz="2633" dirty="0">
                <a:solidFill>
                  <a:schemeClr val="tx1"/>
                </a:solidFill>
              </a:rPr>
              <a:t>additional to expression heterogeneity, how can we make the most out of single-cell RNA-</a:t>
            </a:r>
            <a:r>
              <a:rPr lang="en-US" sz="2633" dirty="0" err="1">
                <a:solidFill>
                  <a:schemeClr val="tx1"/>
                </a:solidFill>
              </a:rPr>
              <a:t>seq</a:t>
            </a:r>
            <a:r>
              <a:rPr lang="en-US" sz="2633" dirty="0">
                <a:solidFill>
                  <a:schemeClr val="tx1"/>
                </a:solidFill>
              </a:rPr>
              <a:t> data?</a:t>
            </a:r>
          </a:p>
          <a:p>
            <a:pPr lvl="1"/>
            <a:r>
              <a:rPr lang="en-US" sz="2500" b="1" dirty="0" smtClean="0">
                <a:solidFill>
                  <a:srgbClr val="C00000"/>
                </a:solidFill>
              </a:rPr>
              <a:t>How can we connect transcriptional heterogeneity to genetic heterogeneity at the single cell level?</a:t>
            </a:r>
          </a:p>
          <a:p>
            <a:pPr lvl="1"/>
            <a:r>
              <a:rPr lang="en-US" sz="2500" dirty="0" smtClean="0"/>
              <a:t>Demo</a:t>
            </a:r>
            <a:endParaRPr lang="en-US" sz="2500" dirty="0"/>
          </a:p>
          <a:p>
            <a:pPr lvl="1"/>
            <a:endParaRPr lang="en-US" sz="2500" dirty="0"/>
          </a:p>
        </p:txBody>
      </p:sp>
    </p:spTree>
    <p:extLst>
      <p:ext uri="{BB962C8B-B14F-4D97-AF65-F5344CB8AC3E}">
        <p14:creationId xmlns:p14="http://schemas.microsoft.com/office/powerpoint/2010/main" val="9342847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Integrated analysis targeted single-cell genetic and transcriptional heterogeneity to study novel drivers in CLL</a:t>
            </a:r>
          </a:p>
        </p:txBody>
      </p:sp>
      <p:pic>
        <p:nvPicPr>
          <p:cNvPr id="11" name="Picture 10"/>
          <p:cNvPicPr>
            <a:picLocks noChangeAspect="1"/>
          </p:cNvPicPr>
          <p:nvPr/>
        </p:nvPicPr>
        <p:blipFill>
          <a:blip r:embed="rId3"/>
          <a:stretch>
            <a:fillRect/>
          </a:stretch>
        </p:blipFill>
        <p:spPr>
          <a:xfrm>
            <a:off x="1206885" y="1922252"/>
            <a:ext cx="4797504" cy="4132029"/>
          </a:xfrm>
          <a:prstGeom prst="rect">
            <a:avLst/>
          </a:prstGeom>
        </p:spPr>
      </p:pic>
      <p:pic>
        <p:nvPicPr>
          <p:cNvPr id="12" name="Content Placeholder 6"/>
          <p:cNvPicPr>
            <a:picLocks noChangeAspect="1"/>
          </p:cNvPicPr>
          <p:nvPr/>
        </p:nvPicPr>
        <p:blipFill rotWithShape="1">
          <a:blip r:embed="rId4" cstate="screen">
            <a:extLst>
              <a:ext uri="{28A0092B-C50C-407E-A947-70E740481C1C}">
                <a14:useLocalDpi xmlns:a14="http://schemas.microsoft.com/office/drawing/2010/main"/>
              </a:ext>
            </a:extLst>
          </a:blip>
          <a:srcRect l="-32147"/>
          <a:stretch/>
        </p:blipFill>
        <p:spPr>
          <a:xfrm>
            <a:off x="9935073" y="3955612"/>
            <a:ext cx="2052827" cy="2002051"/>
          </a:xfrm>
          <a:prstGeom prst="rect">
            <a:avLst/>
          </a:prstGeom>
        </p:spPr>
      </p:pic>
      <p:pic>
        <p:nvPicPr>
          <p:cNvPr id="13" name="Content Placeholder 6"/>
          <p:cNvPicPr>
            <a:picLocks noChangeAspect="1"/>
          </p:cNvPicPr>
          <p:nvPr/>
        </p:nvPicPr>
        <p:blipFill rotWithShape="1">
          <a:blip r:embed="rId5" cstate="screen">
            <a:extLst>
              <a:ext uri="{28A0092B-C50C-407E-A947-70E740481C1C}">
                <a14:useLocalDpi xmlns:a14="http://schemas.microsoft.com/office/drawing/2010/main"/>
              </a:ext>
            </a:extLst>
          </a:blip>
          <a:srcRect r="-29209"/>
          <a:stretch/>
        </p:blipFill>
        <p:spPr>
          <a:xfrm>
            <a:off x="10260880" y="1922252"/>
            <a:ext cx="1789600" cy="1889389"/>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9413" y="2202203"/>
            <a:ext cx="3951467" cy="3572127"/>
          </a:xfrm>
          <a:prstGeom prst="rect">
            <a:avLst/>
          </a:prstGeom>
        </p:spPr>
      </p:pic>
      <p:cxnSp>
        <p:nvCxnSpPr>
          <p:cNvPr id="15" name="Straight Connector 14"/>
          <p:cNvCxnSpPr/>
          <p:nvPr/>
        </p:nvCxnSpPr>
        <p:spPr>
          <a:xfrm>
            <a:off x="7083973" y="4747465"/>
            <a:ext cx="53602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57140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 Outline</a:t>
            </a:r>
            <a:endParaRPr lang="en-US" dirty="0"/>
          </a:p>
        </p:txBody>
      </p:sp>
      <p:sp>
        <p:nvSpPr>
          <p:cNvPr id="3" name="Content Placeholder 2"/>
          <p:cNvSpPr>
            <a:spLocks noGrp="1"/>
          </p:cNvSpPr>
          <p:nvPr>
            <p:ph idx="1"/>
          </p:nvPr>
        </p:nvSpPr>
        <p:spPr/>
        <p:txBody>
          <a:bodyPr>
            <a:normAutofit/>
          </a:bodyPr>
          <a:lstStyle/>
          <a:p>
            <a:pPr lvl="1"/>
            <a:r>
              <a:rPr lang="en-US" sz="2633" dirty="0" smtClean="0">
                <a:solidFill>
                  <a:schemeClr val="tx1"/>
                </a:solidFill>
              </a:rPr>
              <a:t>How </a:t>
            </a:r>
            <a:r>
              <a:rPr lang="en-US" sz="2633" dirty="0">
                <a:solidFill>
                  <a:schemeClr val="tx1"/>
                </a:solidFill>
              </a:rPr>
              <a:t>can we identify transcriptional subpopulations in a way that is robust and takes into consideration technical artefacts from single cell RNA-</a:t>
            </a:r>
            <a:r>
              <a:rPr lang="en-US" sz="2633" dirty="0" err="1">
                <a:solidFill>
                  <a:schemeClr val="tx1"/>
                </a:solidFill>
              </a:rPr>
              <a:t>seq</a:t>
            </a:r>
            <a:r>
              <a:rPr lang="en-US" sz="2633" dirty="0">
                <a:solidFill>
                  <a:schemeClr val="tx1"/>
                </a:solidFill>
              </a:rPr>
              <a:t>?</a:t>
            </a:r>
          </a:p>
          <a:p>
            <a:pPr lvl="1"/>
            <a:r>
              <a:rPr lang="en-US" sz="2633" dirty="0" smtClean="0"/>
              <a:t>In </a:t>
            </a:r>
            <a:r>
              <a:rPr lang="en-US" sz="2633" dirty="0"/>
              <a:t>additional to expression heterogeneity, how can we make the most out of single-cell RNA-</a:t>
            </a:r>
            <a:r>
              <a:rPr lang="en-US" sz="2633" dirty="0" err="1"/>
              <a:t>seq</a:t>
            </a:r>
            <a:r>
              <a:rPr lang="en-US" sz="2633" dirty="0"/>
              <a:t> data?</a:t>
            </a:r>
          </a:p>
          <a:p>
            <a:pPr lvl="1"/>
            <a:r>
              <a:rPr lang="en-US" sz="2500" dirty="0" smtClean="0"/>
              <a:t>How can we connect transcriptional heterogeneity to genetic heterogeneity at the single cell level?</a:t>
            </a:r>
          </a:p>
          <a:p>
            <a:pPr lvl="1"/>
            <a:r>
              <a:rPr lang="en-US" sz="2500" dirty="0" smtClean="0"/>
              <a:t>Demo</a:t>
            </a:r>
            <a:endParaRPr lang="en-US" sz="2500" dirty="0"/>
          </a:p>
          <a:p>
            <a:pPr lvl="1"/>
            <a:endParaRPr lang="en-US" sz="2500" dirty="0"/>
          </a:p>
        </p:txBody>
      </p:sp>
    </p:spTree>
    <p:extLst>
      <p:ext uri="{BB962C8B-B14F-4D97-AF65-F5344CB8AC3E}">
        <p14:creationId xmlns:p14="http://schemas.microsoft.com/office/powerpoint/2010/main" val="2149199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Integrated analysis targeted single-cell genetic and transcriptional heterogeneity to study novel drivers in CLL</a:t>
            </a:r>
          </a:p>
        </p:txBody>
      </p:sp>
      <p:pic>
        <p:nvPicPr>
          <p:cNvPr id="11" name="Picture 10"/>
          <p:cNvPicPr>
            <a:picLocks noChangeAspect="1"/>
          </p:cNvPicPr>
          <p:nvPr/>
        </p:nvPicPr>
        <p:blipFill>
          <a:blip r:embed="rId3"/>
          <a:stretch>
            <a:fillRect/>
          </a:stretch>
        </p:blipFill>
        <p:spPr>
          <a:xfrm>
            <a:off x="1206885" y="1922252"/>
            <a:ext cx="4797504" cy="4132029"/>
          </a:xfrm>
          <a:prstGeom prst="rect">
            <a:avLst/>
          </a:prstGeom>
        </p:spPr>
      </p:pic>
      <p:sp>
        <p:nvSpPr>
          <p:cNvPr id="12" name="Rectangle 11"/>
          <p:cNvSpPr/>
          <p:nvPr/>
        </p:nvSpPr>
        <p:spPr>
          <a:xfrm>
            <a:off x="1255850" y="2541539"/>
            <a:ext cx="1330335" cy="3512743"/>
          </a:xfrm>
          <a:prstGeom prst="rect">
            <a:avLst/>
          </a:prstGeom>
          <a:noFill/>
          <a:ln w="762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b="1"/>
          </a:p>
        </p:txBody>
      </p:sp>
      <p:pic>
        <p:nvPicPr>
          <p:cNvPr id="13" name="Content Placeholder 6"/>
          <p:cNvPicPr>
            <a:picLocks noChangeAspect="1"/>
          </p:cNvPicPr>
          <p:nvPr/>
        </p:nvPicPr>
        <p:blipFill rotWithShape="1">
          <a:blip r:embed="rId4" cstate="screen">
            <a:extLst>
              <a:ext uri="{28A0092B-C50C-407E-A947-70E740481C1C}">
                <a14:useLocalDpi xmlns:a14="http://schemas.microsoft.com/office/drawing/2010/main"/>
              </a:ext>
            </a:extLst>
          </a:blip>
          <a:srcRect l="-32147"/>
          <a:stretch/>
        </p:blipFill>
        <p:spPr>
          <a:xfrm>
            <a:off x="9935073" y="3955612"/>
            <a:ext cx="2052827" cy="2002051"/>
          </a:xfrm>
          <a:prstGeom prst="rect">
            <a:avLst/>
          </a:prstGeom>
        </p:spPr>
      </p:pic>
      <p:pic>
        <p:nvPicPr>
          <p:cNvPr id="14" name="Content Placeholder 6"/>
          <p:cNvPicPr>
            <a:picLocks noChangeAspect="1"/>
          </p:cNvPicPr>
          <p:nvPr/>
        </p:nvPicPr>
        <p:blipFill rotWithShape="1">
          <a:blip r:embed="rId5" cstate="screen">
            <a:extLst>
              <a:ext uri="{28A0092B-C50C-407E-A947-70E740481C1C}">
                <a14:useLocalDpi xmlns:a14="http://schemas.microsoft.com/office/drawing/2010/main"/>
              </a:ext>
            </a:extLst>
          </a:blip>
          <a:srcRect r="-29209"/>
          <a:stretch/>
        </p:blipFill>
        <p:spPr>
          <a:xfrm>
            <a:off x="10260880" y="1922252"/>
            <a:ext cx="1789600" cy="1889389"/>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9413" y="2202203"/>
            <a:ext cx="3951467" cy="3572127"/>
          </a:xfrm>
          <a:prstGeom prst="rect">
            <a:avLst/>
          </a:prstGeom>
        </p:spPr>
      </p:pic>
      <p:cxnSp>
        <p:nvCxnSpPr>
          <p:cNvPr id="16" name="Straight Connector 15"/>
          <p:cNvCxnSpPr/>
          <p:nvPr/>
        </p:nvCxnSpPr>
        <p:spPr>
          <a:xfrm>
            <a:off x="7083973" y="4747465"/>
            <a:ext cx="53602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6149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Single cell targeted DNA sequencing reveals branching evolution not evident from bulk</a:t>
            </a:r>
          </a:p>
        </p:txBody>
      </p:sp>
      <p:sp>
        <p:nvSpPr>
          <p:cNvPr id="5" name="Slide Number Placeholder 4"/>
          <p:cNvSpPr>
            <a:spLocks noGrp="1"/>
          </p:cNvSpPr>
          <p:nvPr>
            <p:ph type="sldNum" sz="quarter" idx="4"/>
          </p:nvPr>
        </p:nvSpPr>
        <p:spPr/>
        <p:txBody>
          <a:bodyPr/>
          <a:lstStyle/>
          <a:p>
            <a:fld id="{D57F1E4F-1CFF-5643-939E-217C01CDF565}" type="slidenum">
              <a:rPr lang="en-US" smtClean="0"/>
              <a:pPr/>
              <a:t>41</a:t>
            </a:fld>
            <a:endParaRPr lang="en-US" dirty="0"/>
          </a:p>
        </p:txBody>
      </p:sp>
      <p:pic>
        <p:nvPicPr>
          <p:cNvPr id="7" name="Picture 6"/>
          <p:cNvPicPr>
            <a:picLocks noChangeAspect="1"/>
          </p:cNvPicPr>
          <p:nvPr/>
        </p:nvPicPr>
        <p:blipFill rotWithShape="1">
          <a:blip r:embed="rId2"/>
          <a:srcRect t="45118"/>
          <a:stretch/>
        </p:blipFill>
        <p:spPr>
          <a:xfrm>
            <a:off x="1693334" y="2093575"/>
            <a:ext cx="8795925" cy="3763819"/>
          </a:xfrm>
          <a:prstGeom prst="rect">
            <a:avLst/>
          </a:prstGeom>
        </p:spPr>
      </p:pic>
    </p:spTree>
    <p:extLst>
      <p:ext uri="{BB962C8B-B14F-4D97-AF65-F5344CB8AC3E}">
        <p14:creationId xmlns:p14="http://schemas.microsoft.com/office/powerpoint/2010/main" val="12290778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Integrated analysis targeted single-cell genetic and transcriptional heterogeneity to study novel drivers in CLL</a:t>
            </a:r>
          </a:p>
        </p:txBody>
      </p:sp>
      <p:pic>
        <p:nvPicPr>
          <p:cNvPr id="7" name="Content Placeholder 6"/>
          <p:cNvPicPr>
            <a:picLocks noChangeAspect="1"/>
          </p:cNvPicPr>
          <p:nvPr/>
        </p:nvPicPr>
        <p:blipFill rotWithShape="1">
          <a:blip r:embed="rId2" cstate="screen">
            <a:extLst>
              <a:ext uri="{28A0092B-C50C-407E-A947-70E740481C1C}">
                <a14:useLocalDpi xmlns:a14="http://schemas.microsoft.com/office/drawing/2010/main"/>
              </a:ext>
            </a:extLst>
          </a:blip>
          <a:srcRect l="-32147"/>
          <a:stretch/>
        </p:blipFill>
        <p:spPr>
          <a:xfrm>
            <a:off x="9935073" y="3955612"/>
            <a:ext cx="2052827" cy="2002051"/>
          </a:xfrm>
          <a:prstGeom prst="rect">
            <a:avLst/>
          </a:prstGeom>
        </p:spPr>
      </p:pic>
      <p:pic>
        <p:nvPicPr>
          <p:cNvPr id="8" name="Content Placeholder 6"/>
          <p:cNvPicPr>
            <a:picLocks noChangeAspect="1"/>
          </p:cNvPicPr>
          <p:nvPr/>
        </p:nvPicPr>
        <p:blipFill rotWithShape="1">
          <a:blip r:embed="rId3" cstate="screen">
            <a:extLst>
              <a:ext uri="{28A0092B-C50C-407E-A947-70E740481C1C}">
                <a14:useLocalDpi xmlns:a14="http://schemas.microsoft.com/office/drawing/2010/main"/>
              </a:ext>
            </a:extLst>
          </a:blip>
          <a:srcRect r="-29209"/>
          <a:stretch/>
        </p:blipFill>
        <p:spPr>
          <a:xfrm>
            <a:off x="10260880" y="1922252"/>
            <a:ext cx="1789600" cy="1889389"/>
          </a:xfrm>
          <a:prstGeom prst="rect">
            <a:avLst/>
          </a:prstGeom>
        </p:spPr>
      </p:pic>
      <p:pic>
        <p:nvPicPr>
          <p:cNvPr id="11" name="Picture 10"/>
          <p:cNvPicPr>
            <a:picLocks noChangeAspect="1"/>
          </p:cNvPicPr>
          <p:nvPr/>
        </p:nvPicPr>
        <p:blipFill>
          <a:blip r:embed="rId4"/>
          <a:stretch>
            <a:fillRect/>
          </a:stretch>
        </p:blipFill>
        <p:spPr>
          <a:xfrm>
            <a:off x="1206885" y="1922252"/>
            <a:ext cx="4797504" cy="4132029"/>
          </a:xfrm>
          <a:prstGeom prst="rect">
            <a:avLst/>
          </a:prstGeom>
        </p:spPr>
      </p:pic>
      <p:sp>
        <p:nvSpPr>
          <p:cNvPr id="12" name="Rectangle 11"/>
          <p:cNvSpPr/>
          <p:nvPr/>
        </p:nvSpPr>
        <p:spPr>
          <a:xfrm>
            <a:off x="2570793" y="2541539"/>
            <a:ext cx="1330335" cy="3512743"/>
          </a:xfrm>
          <a:prstGeom prst="rect">
            <a:avLst/>
          </a:prstGeom>
          <a:noFill/>
          <a:ln w="762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b="1"/>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9413" y="2202203"/>
            <a:ext cx="3951467" cy="3572127"/>
          </a:xfrm>
          <a:prstGeom prst="rect">
            <a:avLst/>
          </a:prstGeom>
        </p:spPr>
      </p:pic>
      <p:cxnSp>
        <p:nvCxnSpPr>
          <p:cNvPr id="13" name="Straight Connector 12"/>
          <p:cNvCxnSpPr/>
          <p:nvPr/>
        </p:nvCxnSpPr>
        <p:spPr>
          <a:xfrm>
            <a:off x="7083973" y="4747465"/>
            <a:ext cx="53602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6866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733" dirty="0"/>
              <a:t>Single cell RNA-</a:t>
            </a:r>
            <a:r>
              <a:rPr lang="en-US" sz="3733" dirty="0" err="1"/>
              <a:t>seq</a:t>
            </a:r>
            <a:r>
              <a:rPr lang="en-US" sz="3733" dirty="0"/>
              <a:t> + Pathway and </a:t>
            </a:r>
            <a:r>
              <a:rPr lang="en-US" sz="3733" dirty="0" err="1"/>
              <a:t>Geneset</a:t>
            </a:r>
            <a:r>
              <a:rPr lang="en-US" sz="3733" dirty="0"/>
              <a:t> </a:t>
            </a:r>
            <a:r>
              <a:rPr lang="en-US" sz="3733" dirty="0" err="1"/>
              <a:t>OverDispersion</a:t>
            </a:r>
            <a:r>
              <a:rPr lang="en-US" sz="3733" dirty="0"/>
              <a:t> Analysis (PAGODA) identifies transcriptional heterogeneity</a:t>
            </a:r>
          </a:p>
        </p:txBody>
      </p:sp>
      <p:pic>
        <p:nvPicPr>
          <p:cNvPr id="5" name="Picture 4"/>
          <p:cNvPicPr>
            <a:picLocks noChangeAspect="1"/>
          </p:cNvPicPr>
          <p:nvPr/>
        </p:nvPicPr>
        <p:blipFill rotWithShape="1">
          <a:blip r:embed="rId2"/>
          <a:srcRect r="53032"/>
          <a:stretch/>
        </p:blipFill>
        <p:spPr>
          <a:xfrm>
            <a:off x="1523255" y="1994854"/>
            <a:ext cx="7963863" cy="2112793"/>
          </a:xfrm>
          <a:prstGeom prst="rect">
            <a:avLst/>
          </a:prstGeom>
        </p:spPr>
      </p:pic>
    </p:spTree>
    <p:extLst>
      <p:ext uri="{BB962C8B-B14F-4D97-AF65-F5344CB8AC3E}">
        <p14:creationId xmlns:p14="http://schemas.microsoft.com/office/powerpoint/2010/main" val="13648311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733" dirty="0"/>
              <a:t>Single cell RNA-</a:t>
            </a:r>
            <a:r>
              <a:rPr lang="en-US" sz="3733" dirty="0" err="1"/>
              <a:t>seq</a:t>
            </a:r>
            <a:r>
              <a:rPr lang="en-US" sz="3733" dirty="0"/>
              <a:t> + Pathway and </a:t>
            </a:r>
            <a:r>
              <a:rPr lang="en-US" sz="3733" dirty="0" err="1"/>
              <a:t>Geneset</a:t>
            </a:r>
            <a:r>
              <a:rPr lang="en-US" sz="3733" dirty="0"/>
              <a:t> </a:t>
            </a:r>
            <a:r>
              <a:rPr lang="en-US" sz="3733" dirty="0" err="1"/>
              <a:t>OverDispersion</a:t>
            </a:r>
            <a:r>
              <a:rPr lang="en-US" sz="3733" dirty="0"/>
              <a:t> Analysis (PAGODA) identifies transcriptional heterogeneity</a:t>
            </a:r>
          </a:p>
        </p:txBody>
      </p:sp>
      <p:grpSp>
        <p:nvGrpSpPr>
          <p:cNvPr id="3" name="Group 2"/>
          <p:cNvGrpSpPr/>
          <p:nvPr/>
        </p:nvGrpSpPr>
        <p:grpSpPr>
          <a:xfrm>
            <a:off x="1523255" y="1994854"/>
            <a:ext cx="7963863" cy="3677813"/>
            <a:chOff x="2110817" y="1496140"/>
            <a:chExt cx="4023592" cy="1858146"/>
          </a:xfrm>
        </p:grpSpPr>
        <p:pic>
          <p:nvPicPr>
            <p:cNvPr id="5" name="Picture 4"/>
            <p:cNvPicPr>
              <a:picLocks noChangeAspect="1"/>
            </p:cNvPicPr>
            <p:nvPr/>
          </p:nvPicPr>
          <p:blipFill rotWithShape="1">
            <a:blip r:embed="rId2"/>
            <a:srcRect r="53032"/>
            <a:stretch/>
          </p:blipFill>
          <p:spPr>
            <a:xfrm>
              <a:off x="2110817" y="1496140"/>
              <a:ext cx="4023592" cy="1067449"/>
            </a:xfrm>
            <a:prstGeom prst="rect">
              <a:avLst/>
            </a:prstGeom>
          </p:spPr>
        </p:pic>
        <p:pic>
          <p:nvPicPr>
            <p:cNvPr id="6" name="Picture 5"/>
            <p:cNvPicPr>
              <a:picLocks noChangeAspect="1"/>
            </p:cNvPicPr>
            <p:nvPr/>
          </p:nvPicPr>
          <p:blipFill>
            <a:blip r:embed="rId3"/>
            <a:stretch>
              <a:fillRect/>
            </a:stretch>
          </p:blipFill>
          <p:spPr>
            <a:xfrm>
              <a:off x="2214727" y="2635828"/>
              <a:ext cx="3787795" cy="718458"/>
            </a:xfrm>
            <a:prstGeom prst="rect">
              <a:avLst/>
            </a:prstGeom>
          </p:spPr>
        </p:pic>
      </p:grpSp>
    </p:spTree>
    <p:extLst>
      <p:ext uri="{BB962C8B-B14F-4D97-AF65-F5344CB8AC3E}">
        <p14:creationId xmlns:p14="http://schemas.microsoft.com/office/powerpoint/2010/main" val="14445229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733" dirty="0"/>
              <a:t>Single cell RNA-</a:t>
            </a:r>
            <a:r>
              <a:rPr lang="en-US" sz="3733" dirty="0" err="1"/>
              <a:t>seq</a:t>
            </a:r>
            <a:r>
              <a:rPr lang="en-US" sz="3733" dirty="0"/>
              <a:t> + Pathway and </a:t>
            </a:r>
            <a:r>
              <a:rPr lang="en-US" sz="3733" dirty="0" err="1"/>
              <a:t>Geneset</a:t>
            </a:r>
            <a:r>
              <a:rPr lang="en-US" sz="3733" dirty="0"/>
              <a:t> </a:t>
            </a:r>
            <a:r>
              <a:rPr lang="en-US" sz="3733" dirty="0" err="1"/>
              <a:t>OverDispersion</a:t>
            </a:r>
            <a:r>
              <a:rPr lang="en-US" sz="3733" dirty="0"/>
              <a:t> Analysis (PAGODA) identifies transcriptional heterogeneity</a:t>
            </a:r>
          </a:p>
        </p:txBody>
      </p:sp>
      <p:pic>
        <p:nvPicPr>
          <p:cNvPr id="5" name="Picture 4"/>
          <p:cNvPicPr>
            <a:picLocks noChangeAspect="1"/>
          </p:cNvPicPr>
          <p:nvPr/>
        </p:nvPicPr>
        <p:blipFill rotWithShape="1">
          <a:blip r:embed="rId2"/>
          <a:srcRect r="53032"/>
          <a:stretch/>
        </p:blipFill>
        <p:spPr>
          <a:xfrm>
            <a:off x="1523255" y="1994854"/>
            <a:ext cx="7963863" cy="2112793"/>
          </a:xfrm>
          <a:prstGeom prst="rect">
            <a:avLst/>
          </a:prstGeom>
        </p:spPr>
      </p:pic>
      <p:pic>
        <p:nvPicPr>
          <p:cNvPr id="8" name="Picture 7"/>
          <p:cNvPicPr>
            <a:picLocks noChangeAspect="1"/>
          </p:cNvPicPr>
          <p:nvPr/>
        </p:nvPicPr>
        <p:blipFill rotWithShape="1">
          <a:blip r:embed="rId3"/>
          <a:srcRect b="26905"/>
          <a:stretch/>
        </p:blipFill>
        <p:spPr>
          <a:xfrm>
            <a:off x="1712221" y="4128813"/>
            <a:ext cx="8955780" cy="1840187"/>
          </a:xfrm>
          <a:prstGeom prst="rect">
            <a:avLst/>
          </a:prstGeom>
        </p:spPr>
      </p:pic>
    </p:spTree>
    <p:extLst>
      <p:ext uri="{BB962C8B-B14F-4D97-AF65-F5344CB8AC3E}">
        <p14:creationId xmlns:p14="http://schemas.microsoft.com/office/powerpoint/2010/main" val="7943224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733" dirty="0"/>
              <a:t>Single cell RNA-</a:t>
            </a:r>
            <a:r>
              <a:rPr lang="en-US" sz="3733" dirty="0" err="1"/>
              <a:t>seq</a:t>
            </a:r>
            <a:r>
              <a:rPr lang="en-US" sz="3733" dirty="0"/>
              <a:t> + Pathway and </a:t>
            </a:r>
            <a:r>
              <a:rPr lang="en-US" sz="3733" dirty="0" err="1"/>
              <a:t>Geneset</a:t>
            </a:r>
            <a:r>
              <a:rPr lang="en-US" sz="3733" dirty="0"/>
              <a:t> </a:t>
            </a:r>
            <a:r>
              <a:rPr lang="en-US" sz="3733" dirty="0" err="1"/>
              <a:t>OverDispersion</a:t>
            </a:r>
            <a:r>
              <a:rPr lang="en-US" sz="3733" dirty="0"/>
              <a:t> Analysis (PAGODA) identifies transcriptional heterogeneity</a:t>
            </a:r>
          </a:p>
        </p:txBody>
      </p:sp>
      <p:pic>
        <p:nvPicPr>
          <p:cNvPr id="5" name="Picture 4"/>
          <p:cNvPicPr>
            <a:picLocks noChangeAspect="1"/>
          </p:cNvPicPr>
          <p:nvPr/>
        </p:nvPicPr>
        <p:blipFill rotWithShape="1">
          <a:blip r:embed="rId2"/>
          <a:srcRect r="53032"/>
          <a:stretch/>
        </p:blipFill>
        <p:spPr>
          <a:xfrm>
            <a:off x="1523255" y="1994854"/>
            <a:ext cx="7963863" cy="2112793"/>
          </a:xfrm>
          <a:prstGeom prst="rect">
            <a:avLst/>
          </a:prstGeom>
        </p:spPr>
      </p:pic>
      <p:pic>
        <p:nvPicPr>
          <p:cNvPr id="8" name="Picture 7"/>
          <p:cNvPicPr>
            <a:picLocks noChangeAspect="1"/>
          </p:cNvPicPr>
          <p:nvPr/>
        </p:nvPicPr>
        <p:blipFill rotWithShape="1">
          <a:blip r:embed="rId3"/>
          <a:srcRect b="26905"/>
          <a:stretch/>
        </p:blipFill>
        <p:spPr>
          <a:xfrm>
            <a:off x="1712221" y="4128813"/>
            <a:ext cx="8955780" cy="1840187"/>
          </a:xfrm>
          <a:prstGeom prst="rect">
            <a:avLst/>
          </a:prstGeom>
        </p:spPr>
      </p:pic>
      <p:sp>
        <p:nvSpPr>
          <p:cNvPr id="9" name="TextBox 8"/>
          <p:cNvSpPr txBox="1"/>
          <p:nvPr/>
        </p:nvSpPr>
        <p:spPr>
          <a:xfrm>
            <a:off x="0" y="2042373"/>
            <a:ext cx="12192000" cy="156966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endParaRPr lang="en-US" sz="2400" b="1" dirty="0">
              <a:solidFill>
                <a:schemeClr val="bg1"/>
              </a:solidFill>
            </a:endParaRPr>
          </a:p>
          <a:p>
            <a:pPr algn="ctr"/>
            <a:r>
              <a:rPr lang="en-US" sz="2400" b="1" dirty="0">
                <a:solidFill>
                  <a:schemeClr val="bg1"/>
                </a:solidFill>
              </a:rPr>
              <a:t>Mutation calling too sparse in single cell RNA-</a:t>
            </a:r>
            <a:r>
              <a:rPr lang="en-US" sz="2400" b="1" dirty="0" err="1">
                <a:solidFill>
                  <a:schemeClr val="bg1"/>
                </a:solidFill>
              </a:rPr>
              <a:t>seq</a:t>
            </a:r>
            <a:r>
              <a:rPr lang="en-US" sz="2400" b="1" dirty="0">
                <a:solidFill>
                  <a:schemeClr val="bg1"/>
                </a:solidFill>
              </a:rPr>
              <a:t> </a:t>
            </a:r>
          </a:p>
          <a:p>
            <a:pPr algn="ctr"/>
            <a:r>
              <a:rPr lang="en-US" sz="2400" b="1" dirty="0">
                <a:solidFill>
                  <a:schemeClr val="bg1"/>
                </a:solidFill>
              </a:rPr>
              <a:t>to be able to connect transcriptional heterogeneity with genetic branches</a:t>
            </a:r>
          </a:p>
          <a:p>
            <a:pPr algn="ctr"/>
            <a:endParaRPr lang="en-US" sz="2400" b="1" dirty="0">
              <a:solidFill>
                <a:schemeClr val="bg1"/>
              </a:solidFill>
            </a:endParaRPr>
          </a:p>
        </p:txBody>
      </p:sp>
    </p:spTree>
    <p:extLst>
      <p:ext uri="{BB962C8B-B14F-4D97-AF65-F5344CB8AC3E}">
        <p14:creationId xmlns:p14="http://schemas.microsoft.com/office/powerpoint/2010/main" val="14182774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33" dirty="0"/>
              <a:t>High mono-allelic detection and sparse coverage limits ability to confidently infer point mutations in scRNA-seq data</a:t>
            </a:r>
          </a:p>
        </p:txBody>
      </p:sp>
      <p:pic>
        <p:nvPicPr>
          <p:cNvPr id="4" name="Content Placeholder 3" descr="Fig1.pdf"/>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t="2501" b="57019"/>
          <a:stretch/>
        </p:blipFill>
        <p:spPr/>
      </p:pic>
    </p:spTree>
    <p:extLst>
      <p:ext uri="{BB962C8B-B14F-4D97-AF65-F5344CB8AC3E}">
        <p14:creationId xmlns:p14="http://schemas.microsoft.com/office/powerpoint/2010/main" val="20684234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Integrated analysis of targeted single-cell genetic and transcriptional heterogeneity to study novel drivers in CLL</a:t>
            </a:r>
          </a:p>
        </p:txBody>
      </p:sp>
      <p:pic>
        <p:nvPicPr>
          <p:cNvPr id="11" name="Picture 10"/>
          <p:cNvPicPr>
            <a:picLocks noChangeAspect="1"/>
          </p:cNvPicPr>
          <p:nvPr/>
        </p:nvPicPr>
        <p:blipFill>
          <a:blip r:embed="rId2"/>
          <a:stretch>
            <a:fillRect/>
          </a:stretch>
        </p:blipFill>
        <p:spPr>
          <a:xfrm>
            <a:off x="1206885" y="1922252"/>
            <a:ext cx="4797504" cy="4132029"/>
          </a:xfrm>
          <a:prstGeom prst="rect">
            <a:avLst/>
          </a:prstGeom>
        </p:spPr>
      </p:pic>
      <p:sp>
        <p:nvSpPr>
          <p:cNvPr id="12" name="Rectangle 11"/>
          <p:cNvSpPr/>
          <p:nvPr/>
        </p:nvSpPr>
        <p:spPr>
          <a:xfrm>
            <a:off x="3901127" y="2541539"/>
            <a:ext cx="2103263" cy="3512743"/>
          </a:xfrm>
          <a:prstGeom prst="rect">
            <a:avLst/>
          </a:prstGeom>
          <a:noFill/>
          <a:ln w="762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b="1"/>
          </a:p>
        </p:txBody>
      </p:sp>
      <p:pic>
        <p:nvPicPr>
          <p:cNvPr id="13" name="Content Placeholder 6"/>
          <p:cNvPicPr>
            <a:picLocks noChangeAspect="1"/>
          </p:cNvPicPr>
          <p:nvPr/>
        </p:nvPicPr>
        <p:blipFill rotWithShape="1">
          <a:blip r:embed="rId3" cstate="screen">
            <a:extLst>
              <a:ext uri="{28A0092B-C50C-407E-A947-70E740481C1C}">
                <a14:useLocalDpi xmlns:a14="http://schemas.microsoft.com/office/drawing/2010/main"/>
              </a:ext>
            </a:extLst>
          </a:blip>
          <a:srcRect l="-32147"/>
          <a:stretch/>
        </p:blipFill>
        <p:spPr>
          <a:xfrm>
            <a:off x="9935073" y="3955612"/>
            <a:ext cx="2052827" cy="2002051"/>
          </a:xfrm>
          <a:prstGeom prst="rect">
            <a:avLst/>
          </a:prstGeom>
        </p:spPr>
      </p:pic>
      <p:pic>
        <p:nvPicPr>
          <p:cNvPr id="14" name="Content Placeholder 6"/>
          <p:cNvPicPr>
            <a:picLocks noChangeAspect="1"/>
          </p:cNvPicPr>
          <p:nvPr/>
        </p:nvPicPr>
        <p:blipFill rotWithShape="1">
          <a:blip r:embed="rId4" cstate="screen">
            <a:extLst>
              <a:ext uri="{28A0092B-C50C-407E-A947-70E740481C1C}">
                <a14:useLocalDpi xmlns:a14="http://schemas.microsoft.com/office/drawing/2010/main"/>
              </a:ext>
            </a:extLst>
          </a:blip>
          <a:srcRect r="-29209"/>
          <a:stretch/>
        </p:blipFill>
        <p:spPr>
          <a:xfrm>
            <a:off x="10260880" y="1922252"/>
            <a:ext cx="1789600" cy="1889389"/>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9413" y="2202203"/>
            <a:ext cx="3951467" cy="3572127"/>
          </a:xfrm>
          <a:prstGeom prst="rect">
            <a:avLst/>
          </a:prstGeom>
        </p:spPr>
      </p:pic>
      <p:cxnSp>
        <p:nvCxnSpPr>
          <p:cNvPr id="16" name="Straight Connector 15"/>
          <p:cNvCxnSpPr/>
          <p:nvPr/>
        </p:nvCxnSpPr>
        <p:spPr>
          <a:xfrm>
            <a:off x="7083973" y="4747465"/>
            <a:ext cx="53602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3103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Integrated analysis of targeted single-cell genetic and transcriptional heterogeneity to study novel drivers in CLL</a:t>
            </a:r>
          </a:p>
        </p:txBody>
      </p:sp>
      <p:pic>
        <p:nvPicPr>
          <p:cNvPr id="11" name="Picture 10"/>
          <p:cNvPicPr>
            <a:picLocks noChangeAspect="1"/>
          </p:cNvPicPr>
          <p:nvPr/>
        </p:nvPicPr>
        <p:blipFill rotWithShape="1">
          <a:blip r:embed="rId2"/>
          <a:srcRect l="55096" t="27504" b="30567"/>
          <a:stretch/>
        </p:blipFill>
        <p:spPr>
          <a:xfrm>
            <a:off x="3805722" y="2074780"/>
            <a:ext cx="4641517" cy="3732865"/>
          </a:xfrm>
          <a:prstGeom prst="rect">
            <a:avLst/>
          </a:prstGeom>
        </p:spPr>
      </p:pic>
    </p:spTree>
    <p:extLst>
      <p:ext uri="{BB962C8B-B14F-4D97-AF65-F5344CB8AC3E}">
        <p14:creationId xmlns:p14="http://schemas.microsoft.com/office/powerpoint/2010/main" val="19879282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 Outline</a:t>
            </a:r>
            <a:endParaRPr lang="en-US" dirty="0"/>
          </a:p>
        </p:txBody>
      </p:sp>
      <p:sp>
        <p:nvSpPr>
          <p:cNvPr id="3" name="Content Placeholder 2"/>
          <p:cNvSpPr>
            <a:spLocks noGrp="1"/>
          </p:cNvSpPr>
          <p:nvPr>
            <p:ph idx="1"/>
          </p:nvPr>
        </p:nvSpPr>
        <p:spPr/>
        <p:txBody>
          <a:bodyPr>
            <a:normAutofit/>
          </a:bodyPr>
          <a:lstStyle/>
          <a:p>
            <a:pPr lvl="1"/>
            <a:r>
              <a:rPr lang="en-US" sz="2633" b="1" dirty="0" smtClean="0">
                <a:solidFill>
                  <a:srgbClr val="C00000"/>
                </a:solidFill>
              </a:rPr>
              <a:t>How </a:t>
            </a:r>
            <a:r>
              <a:rPr lang="en-US" sz="2633" b="1" dirty="0">
                <a:solidFill>
                  <a:srgbClr val="C00000"/>
                </a:solidFill>
              </a:rPr>
              <a:t>can we identify transcriptional subpopulations in a way that is robust and takes into consideration technical artefacts from single cell RNA-</a:t>
            </a:r>
            <a:r>
              <a:rPr lang="en-US" sz="2633" b="1" dirty="0" err="1">
                <a:solidFill>
                  <a:srgbClr val="C00000"/>
                </a:solidFill>
              </a:rPr>
              <a:t>seq</a:t>
            </a:r>
            <a:r>
              <a:rPr lang="en-US" sz="2633" b="1" dirty="0">
                <a:solidFill>
                  <a:srgbClr val="C00000"/>
                </a:solidFill>
              </a:rPr>
              <a:t>?</a:t>
            </a:r>
          </a:p>
          <a:p>
            <a:pPr lvl="1"/>
            <a:r>
              <a:rPr lang="en-US" sz="2633" dirty="0" smtClean="0"/>
              <a:t>In </a:t>
            </a:r>
            <a:r>
              <a:rPr lang="en-US" sz="2633" dirty="0"/>
              <a:t>additional to expression heterogeneity, how can we make the most out of single-cell RNA-</a:t>
            </a:r>
            <a:r>
              <a:rPr lang="en-US" sz="2633" dirty="0" err="1"/>
              <a:t>seq</a:t>
            </a:r>
            <a:r>
              <a:rPr lang="en-US" sz="2633" dirty="0"/>
              <a:t> data?</a:t>
            </a:r>
          </a:p>
          <a:p>
            <a:pPr lvl="1"/>
            <a:r>
              <a:rPr lang="en-US" sz="2500" dirty="0" smtClean="0"/>
              <a:t>How can we connect transcriptional heterogeneity to genetic heterogeneity at the single cell level?</a:t>
            </a:r>
          </a:p>
          <a:p>
            <a:pPr lvl="1"/>
            <a:r>
              <a:rPr lang="en-US" sz="2500" dirty="0" smtClean="0"/>
              <a:t>Demo</a:t>
            </a:r>
            <a:endParaRPr lang="en-US" sz="2500" dirty="0"/>
          </a:p>
          <a:p>
            <a:pPr lvl="1"/>
            <a:endParaRPr lang="en-US" sz="2500" dirty="0"/>
          </a:p>
        </p:txBody>
      </p:sp>
    </p:spTree>
    <p:extLst>
      <p:ext uri="{BB962C8B-B14F-4D97-AF65-F5344CB8AC3E}">
        <p14:creationId xmlns:p14="http://schemas.microsoft.com/office/powerpoint/2010/main" val="9230889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733" dirty="0"/>
              <a:t>RNA-based mutation and point mutation calling recapitulates known genetic architecture and resolves known genetic branches</a:t>
            </a:r>
          </a:p>
        </p:txBody>
      </p:sp>
      <p:pic>
        <p:nvPicPr>
          <p:cNvPr id="3" name="Picture 2"/>
          <p:cNvPicPr>
            <a:picLocks noChangeAspect="1"/>
          </p:cNvPicPr>
          <p:nvPr/>
        </p:nvPicPr>
        <p:blipFill>
          <a:blip r:embed="rId2"/>
          <a:stretch>
            <a:fillRect/>
          </a:stretch>
        </p:blipFill>
        <p:spPr>
          <a:xfrm>
            <a:off x="2137344" y="2033701"/>
            <a:ext cx="7978273" cy="3919596"/>
          </a:xfrm>
          <a:prstGeom prst="rect">
            <a:avLst/>
          </a:prstGeom>
        </p:spPr>
      </p:pic>
    </p:spTree>
    <p:extLst>
      <p:ext uri="{BB962C8B-B14F-4D97-AF65-F5344CB8AC3E}">
        <p14:creationId xmlns:p14="http://schemas.microsoft.com/office/powerpoint/2010/main" val="5602908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733" dirty="0"/>
              <a:t>RNA-based mutation and point mutation calling recapitulates known genetic architecture and resolves known genetic branches</a:t>
            </a:r>
          </a:p>
        </p:txBody>
      </p:sp>
      <p:pic>
        <p:nvPicPr>
          <p:cNvPr id="4" name="Content Placeholder 3"/>
          <p:cNvPicPr>
            <a:picLocks noGrp="1" noChangeAspect="1"/>
          </p:cNvPicPr>
          <p:nvPr>
            <p:ph idx="1"/>
          </p:nvPr>
        </p:nvPicPr>
        <p:blipFill rotWithShape="1">
          <a:blip r:embed="rId2"/>
          <a:srcRect l="64144" r="-3717" b="49600"/>
          <a:stretch/>
        </p:blipFill>
        <p:spPr>
          <a:xfrm>
            <a:off x="2325490" y="1897090"/>
            <a:ext cx="7601981" cy="4160588"/>
          </a:xfrm>
        </p:spPr>
      </p:pic>
    </p:spTree>
    <p:extLst>
      <p:ext uri="{BB962C8B-B14F-4D97-AF65-F5344CB8AC3E}">
        <p14:creationId xmlns:p14="http://schemas.microsoft.com/office/powerpoint/2010/main" val="924566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733" dirty="0"/>
              <a:t>RNA-based mutation and point mutation calling recapitulates known genetic architecture and resolves known genetic branches</a:t>
            </a:r>
          </a:p>
        </p:txBody>
      </p:sp>
      <p:pic>
        <p:nvPicPr>
          <p:cNvPr id="6" name="Picture 5"/>
          <p:cNvPicPr>
            <a:picLocks noChangeAspect="1"/>
          </p:cNvPicPr>
          <p:nvPr/>
        </p:nvPicPr>
        <p:blipFill rotWithShape="1">
          <a:blip r:embed="rId2"/>
          <a:srcRect t="45118" r="22995"/>
          <a:stretch/>
        </p:blipFill>
        <p:spPr>
          <a:xfrm>
            <a:off x="698501" y="2540000"/>
            <a:ext cx="5485153" cy="3048000"/>
          </a:xfrm>
          <a:prstGeom prst="rect">
            <a:avLst/>
          </a:prstGeom>
        </p:spPr>
      </p:pic>
      <p:pic>
        <p:nvPicPr>
          <p:cNvPr id="7" name="Picture 6" descr="Screen Shot 2017-04-25 at 2.57.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589" y="2645833"/>
            <a:ext cx="5588412" cy="2962339"/>
          </a:xfrm>
          <a:prstGeom prst="rect">
            <a:avLst/>
          </a:prstGeom>
        </p:spPr>
      </p:pic>
    </p:spTree>
    <p:extLst>
      <p:ext uri="{BB962C8B-B14F-4D97-AF65-F5344CB8AC3E}">
        <p14:creationId xmlns:p14="http://schemas.microsoft.com/office/powerpoint/2010/main" val="12878532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33" dirty="0"/>
              <a:t>Integrated analysis reveals phenotypic convergence between distinct </a:t>
            </a:r>
            <a:r>
              <a:rPr lang="en-US" sz="3733" dirty="0" err="1"/>
              <a:t>subclones</a:t>
            </a:r>
            <a:endParaRPr lang="en-US" sz="3733" dirty="0"/>
          </a:p>
        </p:txBody>
      </p:sp>
      <p:pic>
        <p:nvPicPr>
          <p:cNvPr id="6" name="Picture 5"/>
          <p:cNvPicPr>
            <a:picLocks noChangeAspect="1"/>
          </p:cNvPicPr>
          <p:nvPr/>
        </p:nvPicPr>
        <p:blipFill rotWithShape="1">
          <a:blip r:embed="rId2"/>
          <a:srcRect r="58388" b="49495"/>
          <a:stretch/>
        </p:blipFill>
        <p:spPr>
          <a:xfrm>
            <a:off x="523396" y="2014453"/>
            <a:ext cx="4648969" cy="3463636"/>
          </a:xfrm>
          <a:prstGeom prst="rect">
            <a:avLst/>
          </a:prstGeom>
        </p:spPr>
      </p:pic>
    </p:spTree>
    <p:extLst>
      <p:ext uri="{BB962C8B-B14F-4D97-AF65-F5344CB8AC3E}">
        <p14:creationId xmlns:p14="http://schemas.microsoft.com/office/powerpoint/2010/main" val="4611887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33" dirty="0"/>
              <a:t>Integrated analysis reveals phenotypic convergence between distinct </a:t>
            </a:r>
            <a:r>
              <a:rPr lang="en-US" sz="3733" dirty="0" err="1"/>
              <a:t>subclones</a:t>
            </a:r>
            <a:endParaRPr lang="en-US" sz="3733" dirty="0"/>
          </a:p>
        </p:txBody>
      </p:sp>
      <p:pic>
        <p:nvPicPr>
          <p:cNvPr id="6" name="Picture 5"/>
          <p:cNvPicPr>
            <a:picLocks noChangeAspect="1"/>
          </p:cNvPicPr>
          <p:nvPr/>
        </p:nvPicPr>
        <p:blipFill rotWithShape="1">
          <a:blip r:embed="rId2"/>
          <a:srcRect b="49495"/>
          <a:stretch/>
        </p:blipFill>
        <p:spPr>
          <a:xfrm>
            <a:off x="523395" y="2014453"/>
            <a:ext cx="11172232" cy="3463636"/>
          </a:xfrm>
          <a:prstGeom prst="rect">
            <a:avLst/>
          </a:prstGeom>
        </p:spPr>
      </p:pic>
    </p:spTree>
    <p:extLst>
      <p:ext uri="{BB962C8B-B14F-4D97-AF65-F5344CB8AC3E}">
        <p14:creationId xmlns:p14="http://schemas.microsoft.com/office/powerpoint/2010/main" val="9307215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 Outline</a:t>
            </a:r>
            <a:endParaRPr lang="en-US" dirty="0"/>
          </a:p>
        </p:txBody>
      </p:sp>
      <p:sp>
        <p:nvSpPr>
          <p:cNvPr id="3" name="Content Placeholder 2"/>
          <p:cNvSpPr>
            <a:spLocks noGrp="1"/>
          </p:cNvSpPr>
          <p:nvPr>
            <p:ph idx="1"/>
          </p:nvPr>
        </p:nvSpPr>
        <p:spPr/>
        <p:txBody>
          <a:bodyPr>
            <a:normAutofit/>
          </a:bodyPr>
          <a:lstStyle/>
          <a:p>
            <a:pPr lvl="1"/>
            <a:r>
              <a:rPr lang="en-US" sz="2633" dirty="0" smtClean="0">
                <a:solidFill>
                  <a:schemeClr val="tx1"/>
                </a:solidFill>
              </a:rPr>
              <a:t>How </a:t>
            </a:r>
            <a:r>
              <a:rPr lang="en-US" sz="2633" dirty="0">
                <a:solidFill>
                  <a:schemeClr val="tx1"/>
                </a:solidFill>
              </a:rPr>
              <a:t>can we identify transcriptional subpopulations in a way that is robust and takes into consideration technical artefacts from single cell RNA-</a:t>
            </a:r>
            <a:r>
              <a:rPr lang="en-US" sz="2633" dirty="0" err="1">
                <a:solidFill>
                  <a:schemeClr val="tx1"/>
                </a:solidFill>
              </a:rPr>
              <a:t>seq</a:t>
            </a:r>
            <a:r>
              <a:rPr lang="en-US" sz="2633" dirty="0">
                <a:solidFill>
                  <a:schemeClr val="tx1"/>
                </a:solidFill>
              </a:rPr>
              <a:t>?</a:t>
            </a:r>
          </a:p>
          <a:p>
            <a:pPr lvl="1"/>
            <a:r>
              <a:rPr lang="en-US" sz="2633" dirty="0" smtClean="0">
                <a:solidFill>
                  <a:schemeClr val="tx1"/>
                </a:solidFill>
              </a:rPr>
              <a:t>In </a:t>
            </a:r>
            <a:r>
              <a:rPr lang="en-US" sz="2633" dirty="0">
                <a:solidFill>
                  <a:schemeClr val="tx1"/>
                </a:solidFill>
              </a:rPr>
              <a:t>additional to expression heterogeneity, how can we make the most out of single-cell RNA-</a:t>
            </a:r>
            <a:r>
              <a:rPr lang="en-US" sz="2633" dirty="0" err="1">
                <a:solidFill>
                  <a:schemeClr val="tx1"/>
                </a:solidFill>
              </a:rPr>
              <a:t>seq</a:t>
            </a:r>
            <a:r>
              <a:rPr lang="en-US" sz="2633" dirty="0">
                <a:solidFill>
                  <a:schemeClr val="tx1"/>
                </a:solidFill>
              </a:rPr>
              <a:t> data?</a:t>
            </a:r>
          </a:p>
          <a:p>
            <a:pPr lvl="1"/>
            <a:r>
              <a:rPr lang="en-US" sz="2500" dirty="0" smtClean="0"/>
              <a:t>How can we connect transcriptional heterogeneity to genetic heterogeneity at the single cell level?</a:t>
            </a:r>
          </a:p>
          <a:p>
            <a:pPr lvl="1"/>
            <a:r>
              <a:rPr lang="en-US" sz="2500" b="1" dirty="0" smtClean="0">
                <a:solidFill>
                  <a:srgbClr val="C00000"/>
                </a:solidFill>
              </a:rPr>
              <a:t>Demo</a:t>
            </a:r>
            <a:endParaRPr lang="en-US" sz="2500" b="1" dirty="0">
              <a:solidFill>
                <a:srgbClr val="C00000"/>
              </a:solidFill>
            </a:endParaRPr>
          </a:p>
          <a:p>
            <a:pPr lvl="1"/>
            <a:endParaRPr lang="en-US" sz="2500" dirty="0"/>
          </a:p>
        </p:txBody>
      </p:sp>
    </p:spTree>
    <p:extLst>
      <p:ext uri="{BB962C8B-B14F-4D97-AF65-F5344CB8AC3E}">
        <p14:creationId xmlns:p14="http://schemas.microsoft.com/office/powerpoint/2010/main" val="17882719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500" b="1" dirty="0">
                <a:solidFill>
                  <a:srgbClr val="C00000"/>
                </a:solidFill>
              </a:rPr>
              <a:t>https://</a:t>
            </a:r>
            <a:r>
              <a:rPr lang="en-US" sz="2500" b="1" dirty="0" err="1" smtClean="0">
                <a:solidFill>
                  <a:srgbClr val="C00000"/>
                </a:solidFill>
              </a:rPr>
              <a:t>github.com</a:t>
            </a:r>
            <a:r>
              <a:rPr lang="en-US" sz="2500" b="1" dirty="0" smtClean="0">
                <a:solidFill>
                  <a:srgbClr val="C00000"/>
                </a:solidFill>
              </a:rPr>
              <a:t>/</a:t>
            </a:r>
            <a:r>
              <a:rPr lang="en-US" sz="2500" b="1" dirty="0" err="1" smtClean="0">
                <a:solidFill>
                  <a:srgbClr val="C00000"/>
                </a:solidFill>
              </a:rPr>
              <a:t>JEFworks</a:t>
            </a:r>
            <a:r>
              <a:rPr lang="en-US" sz="2500" b="1" dirty="0" smtClean="0">
                <a:solidFill>
                  <a:srgbClr val="C00000"/>
                </a:solidFill>
              </a:rPr>
              <a:t>/R-Bioconductor-for-single-cell-</a:t>
            </a:r>
            <a:r>
              <a:rPr lang="en-US" sz="2500" b="1" dirty="0" err="1" smtClean="0">
                <a:solidFill>
                  <a:srgbClr val="C00000"/>
                </a:solidFill>
              </a:rPr>
              <a:t>RNAseq</a:t>
            </a:r>
            <a:r>
              <a:rPr lang="en-US" sz="2500" b="1" dirty="0" smtClean="0">
                <a:solidFill>
                  <a:srgbClr val="C00000"/>
                </a:solidFill>
              </a:rPr>
              <a:t>-data-analysis</a:t>
            </a:r>
            <a:endParaRPr lang="en-US" sz="2500" b="1" dirty="0">
              <a:solidFill>
                <a:srgbClr val="C00000"/>
              </a:solidFill>
            </a:endParaRPr>
          </a:p>
        </p:txBody>
      </p:sp>
      <p:sp>
        <p:nvSpPr>
          <p:cNvPr id="4" name="Rectangle 3"/>
          <p:cNvSpPr/>
          <p:nvPr/>
        </p:nvSpPr>
        <p:spPr>
          <a:xfrm>
            <a:off x="4506806" y="286604"/>
            <a:ext cx="3239348" cy="861774"/>
          </a:xfrm>
          <a:prstGeom prst="rect">
            <a:avLst/>
          </a:prstGeom>
        </p:spPr>
        <p:txBody>
          <a:bodyPr wrap="none">
            <a:spAutoFit/>
          </a:bodyPr>
          <a:lstStyle/>
          <a:p>
            <a:r>
              <a:rPr lang="en-US" sz="5000" b="1" dirty="0" err="1" smtClean="0">
                <a:solidFill>
                  <a:srgbClr val="C00000"/>
                </a:solidFill>
              </a:rPr>
              <a:t>bit.ly</a:t>
            </a:r>
            <a:r>
              <a:rPr lang="en-US" sz="5000" b="1" dirty="0" smtClean="0">
                <a:solidFill>
                  <a:srgbClr val="C00000"/>
                </a:solidFill>
              </a:rPr>
              <a:t>/</a:t>
            </a:r>
            <a:r>
              <a:rPr lang="en-US" sz="5000" b="1" dirty="0" err="1" smtClean="0">
                <a:solidFill>
                  <a:srgbClr val="C00000"/>
                </a:solidFill>
              </a:rPr>
              <a:t>ScTut</a:t>
            </a:r>
            <a:endParaRPr lang="en-US" sz="5000" b="1" dirty="0">
              <a:solidFill>
                <a:srgbClr val="C00000"/>
              </a:solidFill>
            </a:endParaRPr>
          </a:p>
        </p:txBody>
      </p:sp>
      <p:pic>
        <p:nvPicPr>
          <p:cNvPr id="5" name="Picture 4"/>
          <p:cNvPicPr>
            <a:picLocks noChangeAspect="1"/>
          </p:cNvPicPr>
          <p:nvPr/>
        </p:nvPicPr>
        <p:blipFill>
          <a:blip r:embed="rId2"/>
          <a:stretch>
            <a:fillRect/>
          </a:stretch>
        </p:blipFill>
        <p:spPr>
          <a:xfrm>
            <a:off x="2461846" y="2019801"/>
            <a:ext cx="7338646" cy="4099064"/>
          </a:xfrm>
          <a:prstGeom prst="rect">
            <a:avLst/>
          </a:prstGeom>
        </p:spPr>
      </p:pic>
    </p:spTree>
    <p:extLst>
      <p:ext uri="{BB962C8B-B14F-4D97-AF65-F5344CB8AC3E}">
        <p14:creationId xmlns:p14="http://schemas.microsoft.com/office/powerpoint/2010/main" val="12619750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Increasing throughput of single cell sequencing requires lighter computational solutions</a:t>
            </a:r>
            <a:endParaRPr lang="en-US" sz="4000" dirty="0"/>
          </a:p>
        </p:txBody>
      </p:sp>
      <p:sp>
        <p:nvSpPr>
          <p:cNvPr id="3" name="Content Placeholder 2"/>
          <p:cNvSpPr>
            <a:spLocks noGrp="1"/>
          </p:cNvSpPr>
          <p:nvPr>
            <p:ph idx="1"/>
          </p:nvPr>
        </p:nvSpPr>
        <p:spPr>
          <a:xfrm>
            <a:off x="1097280" y="1845735"/>
            <a:ext cx="5877951" cy="4023360"/>
          </a:xfrm>
        </p:spPr>
        <p:txBody>
          <a:bodyPr/>
          <a:lstStyle/>
          <a:p>
            <a:pPr lvl="1">
              <a:buFont typeface="Arial" charset="0"/>
              <a:buChar char="•"/>
            </a:pPr>
            <a:r>
              <a:rPr lang="en-US" dirty="0" smtClean="0"/>
              <a:t>68k PBMC dataset from 10X</a:t>
            </a:r>
          </a:p>
          <a:p>
            <a:pPr lvl="1">
              <a:buFont typeface="Arial" charset="0"/>
              <a:buChar char="•"/>
            </a:pPr>
            <a:r>
              <a:rPr lang="en-US" dirty="0" smtClean="0"/>
              <a:t>Full error models no longer feasible</a:t>
            </a:r>
          </a:p>
          <a:p>
            <a:pPr lvl="1">
              <a:buFont typeface="Arial" charset="0"/>
              <a:buChar char="•"/>
            </a:pPr>
            <a:r>
              <a:rPr lang="en-US" dirty="0" smtClean="0"/>
              <a:t>Alternate multi-core approximations and data dimensionality reduction become necessary</a:t>
            </a:r>
          </a:p>
          <a:p>
            <a:pPr lvl="1">
              <a:buFont typeface="Arial" charset="0"/>
              <a:buChar char="•"/>
            </a:pPr>
            <a:r>
              <a:rPr lang="en-US" dirty="0" smtClean="0"/>
              <a:t>Even data visualization becomes challenging</a:t>
            </a:r>
            <a:r>
              <a:rPr lang="en-US" dirty="0" smtClean="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6584" y="1471246"/>
            <a:ext cx="4489938" cy="4489938"/>
          </a:xfrm>
          <a:prstGeom prst="rect">
            <a:avLst/>
          </a:prstGeom>
        </p:spPr>
      </p:pic>
    </p:spTree>
    <p:extLst>
      <p:ext uri="{BB962C8B-B14F-4D97-AF65-F5344CB8AC3E}">
        <p14:creationId xmlns:p14="http://schemas.microsoft.com/office/powerpoint/2010/main" val="1757843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776280"/>
            <a:ext cx="12192000" cy="1200329"/>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endParaRPr lang="en-US" sz="2400" b="1" dirty="0" smtClean="0">
              <a:solidFill>
                <a:schemeClr val="bg1"/>
              </a:solidFill>
            </a:endParaRPr>
          </a:p>
          <a:p>
            <a:pPr algn="ctr"/>
            <a:r>
              <a:rPr lang="en-US" sz="2400" b="1" dirty="0" smtClean="0">
                <a:solidFill>
                  <a:schemeClr val="bg1"/>
                </a:solidFill>
              </a:rPr>
              <a:t>PAGODA2 demo</a:t>
            </a:r>
          </a:p>
          <a:p>
            <a:pPr algn="ctr"/>
            <a:endParaRPr lang="en-US" sz="2400" b="1"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265" y="2314096"/>
            <a:ext cx="5737469" cy="3547441"/>
          </a:xfrm>
          <a:prstGeom prst="rect">
            <a:avLst/>
          </a:prstGeom>
        </p:spPr>
      </p:pic>
    </p:spTree>
    <p:extLst>
      <p:ext uri="{BB962C8B-B14F-4D97-AF65-F5344CB8AC3E}">
        <p14:creationId xmlns:p14="http://schemas.microsoft.com/office/powerpoint/2010/main" val="1696729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p:cNvSpPr>
          <p:nvPr>
            <p:ph type="title"/>
          </p:nvPr>
        </p:nvSpPr>
        <p:spPr>
          <a:prstGeom prst="rect">
            <a:avLst/>
          </a:prstGeom>
        </p:spPr>
        <p:txBody>
          <a:bodyPr>
            <a:noAutofit/>
          </a:bodyPr>
          <a:lstStyle>
            <a:lvl1pPr defTabSz="531622">
              <a:defRPr sz="3822"/>
            </a:lvl1pPr>
          </a:lstStyle>
          <a:p>
            <a:r>
              <a:rPr lang="en-US" sz="3400" dirty="0"/>
              <a:t>PAGODA (</a:t>
            </a:r>
            <a:r>
              <a:rPr lang="en-US" sz="3400" b="1" dirty="0"/>
              <a:t>P</a:t>
            </a:r>
            <a:r>
              <a:rPr lang="en-US" sz="3400" dirty="0"/>
              <a:t>athway </a:t>
            </a:r>
            <a:r>
              <a:rPr lang="en-US" sz="3400" b="1" dirty="0"/>
              <a:t>A</a:t>
            </a:r>
            <a:r>
              <a:rPr lang="en-US" sz="3400" dirty="0"/>
              <a:t>nd </a:t>
            </a:r>
            <a:r>
              <a:rPr lang="en-US" sz="3400" b="1" dirty="0" err="1"/>
              <a:t>G</a:t>
            </a:r>
            <a:r>
              <a:rPr lang="en-US" sz="3400" dirty="0" err="1"/>
              <a:t>eneset</a:t>
            </a:r>
            <a:r>
              <a:rPr lang="en-US" sz="3400" dirty="0"/>
              <a:t> </a:t>
            </a:r>
            <a:r>
              <a:rPr lang="en-US" sz="3400" b="1" dirty="0" err="1"/>
              <a:t>O</a:t>
            </a:r>
            <a:r>
              <a:rPr lang="en-US" sz="3400" dirty="0" err="1"/>
              <a:t>ver</a:t>
            </a:r>
            <a:r>
              <a:rPr lang="en-US" sz="3400" b="1" dirty="0" err="1"/>
              <a:t>D</a:t>
            </a:r>
            <a:r>
              <a:rPr lang="en-US" sz="3400" dirty="0" err="1"/>
              <a:t>ispersion</a:t>
            </a:r>
            <a:r>
              <a:rPr lang="en-US" sz="3400" dirty="0"/>
              <a:t> </a:t>
            </a:r>
            <a:r>
              <a:rPr lang="en-US" sz="3400" b="1" dirty="0"/>
              <a:t>A</a:t>
            </a:r>
            <a:r>
              <a:rPr lang="en-US" sz="3400" dirty="0"/>
              <a:t>nalysis) uses gene sets and pathways to characterize heterogeneity and identify subpopulations</a:t>
            </a:r>
            <a:endParaRPr sz="3400" dirty="0"/>
          </a:p>
        </p:txBody>
      </p:sp>
      <p:pic>
        <p:nvPicPr>
          <p:cNvPr id="5" name="Picture 4"/>
          <p:cNvPicPr>
            <a:picLocks noChangeAspect="1"/>
          </p:cNvPicPr>
          <p:nvPr/>
        </p:nvPicPr>
        <p:blipFill>
          <a:blip r:embed="rId3"/>
          <a:stretch>
            <a:fillRect/>
          </a:stretch>
        </p:blipFill>
        <p:spPr>
          <a:xfrm>
            <a:off x="1924049" y="2108942"/>
            <a:ext cx="2979707" cy="3602049"/>
          </a:xfrm>
          <a:prstGeom prst="rect">
            <a:avLst/>
          </a:prstGeom>
        </p:spPr>
      </p:pic>
      <p:pic>
        <p:nvPicPr>
          <p:cNvPr id="7" name="Screen Shot 2016-01-27 at 9.02.08 AM.png"/>
          <p:cNvPicPr>
            <a:picLocks noChangeAspect="1"/>
          </p:cNvPicPr>
          <p:nvPr/>
        </p:nvPicPr>
        <p:blipFill rotWithShape="1">
          <a:blip r:embed="rId4">
            <a:extLst/>
          </a:blip>
          <a:srcRect l="4856" t="16928" r="49988" b="59200"/>
          <a:stretch/>
        </p:blipFill>
        <p:spPr>
          <a:xfrm>
            <a:off x="5454384" y="2108943"/>
            <a:ext cx="4192269" cy="2927003"/>
          </a:xfrm>
          <a:prstGeom prst="rect">
            <a:avLst/>
          </a:prstGeom>
          <a:ln w="12700">
            <a:miter lim="400000"/>
          </a:ln>
        </p:spPr>
      </p:pic>
      <p:sp>
        <p:nvSpPr>
          <p:cNvPr id="9" name="TextBox 8"/>
          <p:cNvSpPr txBox="1"/>
          <p:nvPr/>
        </p:nvSpPr>
        <p:spPr>
          <a:xfrm>
            <a:off x="5454383" y="5020331"/>
            <a:ext cx="4786888" cy="830997"/>
          </a:xfrm>
          <a:prstGeom prst="rect">
            <a:avLst/>
          </a:prstGeom>
          <a:noFill/>
        </p:spPr>
        <p:txBody>
          <a:bodyPr wrap="none" rtlCol="0">
            <a:spAutoFit/>
          </a:bodyPr>
          <a:lstStyle/>
          <a:p>
            <a:r>
              <a:rPr lang="en-US" sz="2400" b="1" dirty="0">
                <a:solidFill>
                  <a:srgbClr val="C00000"/>
                </a:solidFill>
              </a:rPr>
              <a:t>Nature Methods 13, 241–244 (</a:t>
            </a:r>
            <a:r>
              <a:rPr lang="en-US" sz="2400" b="1">
                <a:solidFill>
                  <a:srgbClr val="C00000"/>
                </a:solidFill>
              </a:rPr>
              <a:t>2016)</a:t>
            </a:r>
          </a:p>
          <a:p>
            <a:r>
              <a:rPr lang="en-US" sz="2400" b="1" dirty="0">
                <a:solidFill>
                  <a:srgbClr val="C00000"/>
                </a:solidFill>
              </a:rPr>
              <a:t>doi:10.1038/nmeth.3734</a:t>
            </a:r>
          </a:p>
        </p:txBody>
      </p:sp>
      <p:cxnSp>
        <p:nvCxnSpPr>
          <p:cNvPr id="6" name="Straight Connector 5"/>
          <p:cNvCxnSpPr/>
          <p:nvPr/>
        </p:nvCxnSpPr>
        <p:spPr>
          <a:xfrm>
            <a:off x="5707118" y="4340772"/>
            <a:ext cx="53602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943220"/>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p:cNvSpPr>
          <p:nvPr>
            <p:ph type="title"/>
          </p:nvPr>
        </p:nvSpPr>
        <p:spPr>
          <a:prstGeom prst="rect">
            <a:avLst/>
          </a:prstGeom>
        </p:spPr>
        <p:txBody>
          <a:bodyPr>
            <a:normAutofit/>
          </a:bodyPr>
          <a:lstStyle/>
          <a:p>
            <a:r>
              <a:rPr sz="4000" dirty="0"/>
              <a:t>PAGODA intuition: Improve statistical sensitivity by taking advantage of pathways and gene sets</a:t>
            </a:r>
          </a:p>
        </p:txBody>
      </p:sp>
      <p:sp>
        <p:nvSpPr>
          <p:cNvPr id="2" name="Content Placeholder 1"/>
          <p:cNvSpPr>
            <a:spLocks noGrp="1"/>
          </p:cNvSpPr>
          <p:nvPr>
            <p:ph idx="1"/>
          </p:nvPr>
        </p:nvSpPr>
        <p:spPr/>
        <p:txBody>
          <a:bodyPr>
            <a:normAutofit/>
          </a:bodyPr>
          <a:lstStyle/>
          <a:p>
            <a:pPr lvl="1">
              <a:spcBef>
                <a:spcPts val="0"/>
              </a:spcBef>
            </a:pPr>
            <a:r>
              <a:rPr lang="en-US" sz="2500" dirty="0"/>
              <a:t>Rather than relying on a few genes, look for broader patterns of variability</a:t>
            </a:r>
          </a:p>
          <a:p>
            <a:pPr lvl="1">
              <a:spcBef>
                <a:spcPts val="0"/>
              </a:spcBef>
            </a:pPr>
            <a:r>
              <a:rPr lang="en-US" sz="2500" dirty="0"/>
              <a:t>Coordinated patterns of variability of genes linked to function/phenotype == stronger signal -&gt; increases statistical power</a:t>
            </a:r>
          </a:p>
          <a:p>
            <a:pPr lvl="1"/>
            <a:endParaRPr lang="en-US" sz="2500" dirty="0"/>
          </a:p>
        </p:txBody>
      </p:sp>
      <p:pic>
        <p:nvPicPr>
          <p:cNvPr id="6" name="image41.tif"/>
          <p:cNvPicPr>
            <a:picLocks noChangeAspect="1"/>
          </p:cNvPicPr>
          <p:nvPr/>
        </p:nvPicPr>
        <p:blipFill rotWithShape="1">
          <a:blip r:embed="rId3">
            <a:extLst/>
          </a:blip>
          <a:srcRect l="7622" t="63211" r="25112" b="33683"/>
          <a:stretch/>
        </p:blipFill>
        <p:spPr>
          <a:xfrm>
            <a:off x="1234381" y="3920836"/>
            <a:ext cx="7978895" cy="180109"/>
          </a:xfrm>
          <a:prstGeom prst="rect">
            <a:avLst/>
          </a:prstGeom>
          <a:ln w="12700">
            <a:miter lim="400000"/>
          </a:ln>
        </p:spPr>
      </p:pic>
    </p:spTree>
    <p:extLst>
      <p:ext uri="{BB962C8B-B14F-4D97-AF65-F5344CB8AC3E}">
        <p14:creationId xmlns:p14="http://schemas.microsoft.com/office/powerpoint/2010/main" val="1431253573"/>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p:cNvSpPr>
          <p:nvPr>
            <p:ph type="title"/>
          </p:nvPr>
        </p:nvSpPr>
        <p:spPr>
          <a:prstGeom prst="rect">
            <a:avLst/>
          </a:prstGeom>
        </p:spPr>
        <p:txBody>
          <a:bodyPr>
            <a:normAutofit/>
          </a:bodyPr>
          <a:lstStyle/>
          <a:p>
            <a:r>
              <a:rPr sz="4000" dirty="0"/>
              <a:t>PAGODA intuition: Improve statistical sensitivity by taking advantage of pathways and gene sets</a:t>
            </a:r>
          </a:p>
        </p:txBody>
      </p:sp>
      <p:sp>
        <p:nvSpPr>
          <p:cNvPr id="2" name="Content Placeholder 1"/>
          <p:cNvSpPr>
            <a:spLocks noGrp="1"/>
          </p:cNvSpPr>
          <p:nvPr>
            <p:ph idx="1"/>
          </p:nvPr>
        </p:nvSpPr>
        <p:spPr/>
        <p:txBody>
          <a:bodyPr>
            <a:normAutofit/>
          </a:bodyPr>
          <a:lstStyle/>
          <a:p>
            <a:pPr lvl="1">
              <a:spcBef>
                <a:spcPts val="0"/>
              </a:spcBef>
            </a:pPr>
            <a:r>
              <a:rPr lang="en-US" sz="2500" dirty="0"/>
              <a:t>Rather than relying on a few genes, look for broader patterns of variability</a:t>
            </a:r>
          </a:p>
          <a:p>
            <a:pPr lvl="1">
              <a:spcBef>
                <a:spcPts val="0"/>
              </a:spcBef>
            </a:pPr>
            <a:r>
              <a:rPr lang="en-US" sz="2500" dirty="0"/>
              <a:t>Coordinated patterns of variability of genes linked to function/phenotype == stronger signal -&gt; increases statistical power</a:t>
            </a:r>
          </a:p>
          <a:p>
            <a:pPr lvl="1"/>
            <a:endParaRPr lang="en-US" sz="2500" dirty="0"/>
          </a:p>
        </p:txBody>
      </p:sp>
      <p:pic>
        <p:nvPicPr>
          <p:cNvPr id="6" name="image41.tif"/>
          <p:cNvPicPr>
            <a:picLocks noChangeAspect="1"/>
          </p:cNvPicPr>
          <p:nvPr/>
        </p:nvPicPr>
        <p:blipFill>
          <a:blip r:embed="rId3">
            <a:extLst/>
          </a:blip>
          <a:srcRect l="7622" t="58359" b="3197"/>
          <a:stretch>
            <a:fillRect/>
          </a:stretch>
        </p:blipFill>
        <p:spPr>
          <a:xfrm>
            <a:off x="1234380" y="3639422"/>
            <a:ext cx="10957621" cy="2229673"/>
          </a:xfrm>
          <a:prstGeom prst="rect">
            <a:avLst/>
          </a:prstGeom>
          <a:ln w="12700">
            <a:miter lim="400000"/>
          </a:ln>
        </p:spPr>
      </p:pic>
    </p:spTree>
    <p:extLst>
      <p:ext uri="{BB962C8B-B14F-4D97-AF65-F5344CB8AC3E}">
        <p14:creationId xmlns:p14="http://schemas.microsoft.com/office/powerpoint/2010/main" val="567845614"/>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p:cNvSpPr>
          <p:nvPr>
            <p:ph type="title"/>
          </p:nvPr>
        </p:nvSpPr>
        <p:spPr>
          <a:prstGeom prst="rect">
            <a:avLst/>
          </a:prstGeom>
        </p:spPr>
        <p:txBody>
          <a:bodyPr>
            <a:normAutofit/>
          </a:bodyPr>
          <a:lstStyle/>
          <a:p>
            <a:r>
              <a:rPr sz="4000" dirty="0"/>
              <a:t>PAGODA intuition: Improve statistical sensitivity by taking advantage of pathways and gene sets</a:t>
            </a:r>
          </a:p>
        </p:txBody>
      </p:sp>
      <p:sp>
        <p:nvSpPr>
          <p:cNvPr id="2" name="Content Placeholder 1"/>
          <p:cNvSpPr>
            <a:spLocks noGrp="1"/>
          </p:cNvSpPr>
          <p:nvPr>
            <p:ph idx="1"/>
          </p:nvPr>
        </p:nvSpPr>
        <p:spPr/>
        <p:txBody>
          <a:bodyPr>
            <a:normAutofit/>
          </a:bodyPr>
          <a:lstStyle/>
          <a:p>
            <a:pPr lvl="1">
              <a:spcBef>
                <a:spcPts val="0"/>
              </a:spcBef>
            </a:pPr>
            <a:r>
              <a:rPr lang="en-US" sz="2500" dirty="0"/>
              <a:t>Rather than relying on a few genes, look for broader patterns of variability</a:t>
            </a:r>
          </a:p>
          <a:p>
            <a:pPr lvl="1">
              <a:spcBef>
                <a:spcPts val="0"/>
              </a:spcBef>
            </a:pPr>
            <a:r>
              <a:rPr lang="en-US" sz="2500" dirty="0"/>
              <a:t>Coordinated patterns of variability of genes linked to function/phenotype == stronger signal -&gt; increases statistical power</a:t>
            </a:r>
          </a:p>
          <a:p>
            <a:pPr lvl="1"/>
            <a:endParaRPr lang="en-US" sz="2500" dirty="0"/>
          </a:p>
        </p:txBody>
      </p:sp>
      <p:pic>
        <p:nvPicPr>
          <p:cNvPr id="6" name="image41.tif"/>
          <p:cNvPicPr>
            <a:picLocks noChangeAspect="1"/>
          </p:cNvPicPr>
          <p:nvPr/>
        </p:nvPicPr>
        <p:blipFill>
          <a:blip r:embed="rId3">
            <a:extLst/>
          </a:blip>
          <a:srcRect l="7622" t="58359" b="3197"/>
          <a:stretch>
            <a:fillRect/>
          </a:stretch>
        </p:blipFill>
        <p:spPr>
          <a:xfrm>
            <a:off x="1234380" y="3639422"/>
            <a:ext cx="10957621" cy="2229673"/>
          </a:xfrm>
          <a:prstGeom prst="rect">
            <a:avLst/>
          </a:prstGeom>
          <a:ln w="12700">
            <a:miter lim="400000"/>
          </a:ln>
        </p:spPr>
      </p:pic>
      <p:pic>
        <p:nvPicPr>
          <p:cNvPr id="7" name="image41.tif"/>
          <p:cNvPicPr>
            <a:picLocks noChangeAspect="1"/>
          </p:cNvPicPr>
          <p:nvPr/>
        </p:nvPicPr>
        <p:blipFill>
          <a:blip r:embed="rId3">
            <a:extLst/>
          </a:blip>
          <a:srcRect l="8103" t="23206" r="31709" b="73059"/>
          <a:stretch>
            <a:fillRect/>
          </a:stretch>
        </p:blipFill>
        <p:spPr>
          <a:xfrm>
            <a:off x="1307674" y="3427786"/>
            <a:ext cx="7139239" cy="216617"/>
          </a:xfrm>
          <a:prstGeom prst="rect">
            <a:avLst/>
          </a:prstGeom>
          <a:ln w="12700">
            <a:miter lim="400000"/>
          </a:ln>
        </p:spPr>
      </p:pic>
    </p:spTree>
    <p:extLst>
      <p:ext uri="{BB962C8B-B14F-4D97-AF65-F5344CB8AC3E}">
        <p14:creationId xmlns:p14="http://schemas.microsoft.com/office/powerpoint/2010/main" val="155387954"/>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HMS_Theme">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HMS_Theme" id="{54951345-2AC7-AE49-9B7C-C33A64D1EFB2}" vid="{1971E5C1-BD95-C446-9A16-F4FFC6C0F3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HMS_Theme</Template>
  <TotalTime>1406</TotalTime>
  <Words>2194</Words>
  <Application>Microsoft Macintosh PowerPoint</Application>
  <PresentationFormat>Widescreen</PresentationFormat>
  <Paragraphs>290</Paragraphs>
  <Slides>58</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Calibri</vt:lpstr>
      <vt:lpstr>Calibri Light</vt:lpstr>
      <vt:lpstr>Helvetica Neue</vt:lpstr>
      <vt:lpstr>Arial</vt:lpstr>
      <vt:lpstr>HMS_Theme</vt:lpstr>
      <vt:lpstr>R/Bioconductor for single cell RNAseq data analysis: Identifying and characterizing single cell subpopulations with PAGODA</vt:lpstr>
      <vt:lpstr>Motivation: Characterize heterogeneity and identify cell subpopulations</vt:lpstr>
      <vt:lpstr>Challenges: scRNA-seq data is highly variable and noisy</vt:lpstr>
      <vt:lpstr>Talk Outline</vt:lpstr>
      <vt:lpstr>Talk Outline</vt:lpstr>
      <vt:lpstr>PAGODA (Pathway And Geneset OverDispersion Analysis) uses gene sets and pathways to characterize heterogeneity and identify subpopulations</vt:lpstr>
      <vt:lpstr>PAGODA intuition: Improve statistical sensitivity by taking advantage of pathways and gene sets</vt:lpstr>
      <vt:lpstr>PAGODA intuition: Improve statistical sensitivity by taking advantage of pathways and gene sets</vt:lpstr>
      <vt:lpstr>PAGODA intuition: Improve statistical sensitivity by taking advantage of pathways and gene sets</vt:lpstr>
      <vt:lpstr>PAGODA overview: assess expression within annotated pathways and de novo gene sets</vt:lpstr>
      <vt:lpstr>PAGODA overview: assess expression within annotated pathways and de novo gene sets</vt:lpstr>
      <vt:lpstr>PAGODA overview: Identify pathways and gene sets exhibiting coordinated over dispersion</vt:lpstr>
      <vt:lpstr>PAGODA overview: Remove redundancy pathways and gene sets, and visualize</vt:lpstr>
      <vt:lpstr>PAGODA is available as part of the SCDE package on Bioconductor and Github</vt:lpstr>
      <vt:lpstr>PAGODA applied to mouse neural progenitors identifies and characterizes subpopulations</vt:lpstr>
      <vt:lpstr>PAGODA applied to mouse neural progenitors identifies and characterizes subpopulations</vt:lpstr>
      <vt:lpstr>PAGODA applied to mouse neural progenitors identifies and characterizes subpopulations</vt:lpstr>
      <vt:lpstr>PAGODA applied to mouse neural progenitors identifies and characterizes subpopulations</vt:lpstr>
      <vt:lpstr>PAGODA applied to mouse neural progenitors identifies and characterizes subpopulations</vt:lpstr>
      <vt:lpstr>PAGODA applied to mouse neural progenitors identifies and characterizes subpopulations</vt:lpstr>
      <vt:lpstr>PAGODA applied to mouse neural progenitors identifies and characterizes subpopulations</vt:lpstr>
      <vt:lpstr>PAGODA integrated with FISH data spatially placed subpopulations</vt:lpstr>
      <vt:lpstr>PAGODA integrated with FISH data spatially placed subpopulations</vt:lpstr>
      <vt:lpstr>PAGODA identifies multiple, potentially overlapping aspects of transcriptional heterogeneity</vt:lpstr>
      <vt:lpstr>PAGODA identifies multiple, potentially overlapping aspects of transcriptional heterogeneity</vt:lpstr>
      <vt:lpstr>PAGODA identifies multiple, potentially overlapping aspects of transcriptional heterogeneity</vt:lpstr>
      <vt:lpstr>Talk Outline</vt:lpstr>
      <vt:lpstr>PAGODA applied to human cortical cells identifies and characterizes subpopulations</vt:lpstr>
      <vt:lpstr>PAGODA applied to human cortical cells identifies and characterizes subpopulations</vt:lpstr>
      <vt:lpstr>Marker genes confirm subpopulation identified by PAGODA </vt:lpstr>
      <vt:lpstr>Marker genes confirm subpopulation identified by PAGODA </vt:lpstr>
      <vt:lpstr>PAGODA integrated with MISO identifies alternative splicing in pure pooled single cells</vt:lpstr>
      <vt:lpstr>PAGODA integrated with MISO identifies alternative splicing in pure pooled single cells</vt:lpstr>
      <vt:lpstr>PAGODA integrated with MISO identifies alternative splicing in pure pooled single cells</vt:lpstr>
      <vt:lpstr>Marker genes confirm subpopulation identified by PAGODA </vt:lpstr>
      <vt:lpstr>Pure pooled RGs vs neurons lend credence to potential purity concerns with bulk CP vs. VZ</vt:lpstr>
      <vt:lpstr>Pure pooled RGs vs neurons lend credence to potential purity concerns with bulk CP vs. VZ</vt:lpstr>
      <vt:lpstr>Talk Outline</vt:lpstr>
      <vt:lpstr>Integrated analysis targeted single-cell genetic and transcriptional heterogeneity to study novel drivers in CLL</vt:lpstr>
      <vt:lpstr>Integrated analysis targeted single-cell genetic and transcriptional heterogeneity to study novel drivers in CLL</vt:lpstr>
      <vt:lpstr>Single cell targeted DNA sequencing reveals branching evolution not evident from bulk</vt:lpstr>
      <vt:lpstr>Integrated analysis targeted single-cell genetic and transcriptional heterogeneity to study novel drivers in CLL</vt:lpstr>
      <vt:lpstr>Single cell RNA-seq + Pathway and Geneset OverDispersion Analysis (PAGODA) identifies transcriptional heterogeneity</vt:lpstr>
      <vt:lpstr>Single cell RNA-seq + Pathway and Geneset OverDispersion Analysis (PAGODA) identifies transcriptional heterogeneity</vt:lpstr>
      <vt:lpstr>Single cell RNA-seq + Pathway and Geneset OverDispersion Analysis (PAGODA) identifies transcriptional heterogeneity</vt:lpstr>
      <vt:lpstr>Single cell RNA-seq + Pathway and Geneset OverDispersion Analysis (PAGODA) identifies transcriptional heterogeneity</vt:lpstr>
      <vt:lpstr>High mono-allelic detection and sparse coverage limits ability to confidently infer point mutations in scRNA-seq data</vt:lpstr>
      <vt:lpstr>Integrated analysis of targeted single-cell genetic and transcriptional heterogeneity to study novel drivers in CLL</vt:lpstr>
      <vt:lpstr>Integrated analysis of targeted single-cell genetic and transcriptional heterogeneity to study novel drivers in CLL</vt:lpstr>
      <vt:lpstr>RNA-based mutation and point mutation calling recapitulates known genetic architecture and resolves known genetic branches</vt:lpstr>
      <vt:lpstr>RNA-based mutation and point mutation calling recapitulates known genetic architecture and resolves known genetic branches</vt:lpstr>
      <vt:lpstr>RNA-based mutation and point mutation calling recapitulates known genetic architecture and resolves known genetic branches</vt:lpstr>
      <vt:lpstr>Integrated analysis reveals phenotypic convergence between distinct subclones</vt:lpstr>
      <vt:lpstr>Integrated analysis reveals phenotypic convergence between distinct subclones</vt:lpstr>
      <vt:lpstr>Talk Outline</vt:lpstr>
      <vt:lpstr>https://github.com/JEFworks/R-Bioconductor-for-single-cell-RNAseq-data-analysis</vt:lpstr>
      <vt:lpstr>Increasing throughput of single cell sequencing requires lighter computational solutions</vt:lpstr>
      <vt:lpstr>PowerPoint Presentation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R/Bioconductor for single cell RNAseq data analysis: Identifying and characterizing single cell subpopulations with PAGODA</dc:title>
  <dc:creator>Jean Fan</dc:creator>
  <cp:lastModifiedBy>Jean Fan</cp:lastModifiedBy>
  <cp:revision>6</cp:revision>
  <dcterms:created xsi:type="dcterms:W3CDTF">2017-09-24T18:08:09Z</dcterms:created>
  <dcterms:modified xsi:type="dcterms:W3CDTF">2017-09-25T17:35:08Z</dcterms:modified>
</cp:coreProperties>
</file>